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2"/>
  </p:notesMasterIdLst>
  <p:handoutMasterIdLst>
    <p:handoutMasterId r:id="rId53"/>
  </p:handoutMasterIdLst>
  <p:sldIdLst>
    <p:sldId id="27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06" r:id="rId49"/>
    <p:sldId id="407" r:id="rId50"/>
    <p:sldId id="408" r:id="rId51"/>
  </p:sldIdLst>
  <p:sldSz cx="9144000" cy="6858000" type="screen4x3"/>
  <p:notesSz cx="6797675" cy="9874250"/>
  <p:defaultTextStyle>
    <a:defPPr>
      <a:defRPr lang="ko-KR"/>
    </a:defPPr>
    <a:lvl1pPr marL="0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2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44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66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688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11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32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54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377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A39"/>
    <a:srgbClr val="092F19"/>
    <a:srgbClr val="990000"/>
    <a:srgbClr val="5B9BD5"/>
    <a:srgbClr val="997300"/>
    <a:srgbClr val="7030A0"/>
    <a:srgbClr val="FFC000"/>
    <a:srgbClr val="567FCA"/>
    <a:srgbClr val="C55A11"/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1951" autoAdjust="0"/>
  </p:normalViewPr>
  <p:slideViewPr>
    <p:cSldViewPr snapToGrid="0">
      <p:cViewPr varScale="1">
        <p:scale>
          <a:sx n="106" d="100"/>
          <a:sy n="106" d="100"/>
        </p:scale>
        <p:origin x="169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656-775B-425D-8FE9-0D5E4232644B}" type="datetimeFigureOut">
              <a:rPr lang="ko-KR" altLang="en-US" smtClean="0"/>
              <a:t>2017-05-24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55BCA-FEF2-4859-A621-FFE2875E006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56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4EF31-6CD5-4FB0-9FC3-44111ADD63E3}" type="datetimeFigureOut">
              <a:rPr lang="ko-KR" altLang="en-US" smtClean="0"/>
              <a:t>2017-05-24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790E-A74F-4861-8676-CEF8E1EDC54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2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1pPr>
    <a:lvl2pPr marL="427922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2pPr>
    <a:lvl3pPr marL="855844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3pPr>
    <a:lvl4pPr marL="1283766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4pPr>
    <a:lvl5pPr marL="1711688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5pPr>
    <a:lvl6pPr marL="2139611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6pPr>
    <a:lvl7pPr marL="2567532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7pPr>
    <a:lvl8pPr marL="2995454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8pPr>
    <a:lvl9pPr marL="3423377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790E-A74F-4861-8676-CEF8E1EDC543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09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36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1011288"/>
          </a:xfrm>
        </p:spPr>
        <p:txBody>
          <a:bodyPr>
            <a:normAutofit/>
          </a:bodyPr>
          <a:lstStyle>
            <a:lvl1pPr marL="0" indent="0" algn="r">
              <a:buNone/>
              <a:defRPr sz="3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Autofit/>
          </a:bodyPr>
          <a:lstStyle>
            <a:lvl1pPr marL="0" indent="0">
              <a:lnSpc>
                <a:spcPct val="150000"/>
              </a:lnSpc>
              <a:buNone/>
              <a:defRPr sz="18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  <p:pic>
        <p:nvPicPr>
          <p:cNvPr id="1026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250" y="70753"/>
            <a:ext cx="15811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5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sz="quarter" idx="14"/>
          </p:nvPr>
        </p:nvSpPr>
        <p:spPr>
          <a:xfrm>
            <a:off x="205740" y="656846"/>
            <a:ext cx="8740140" cy="5743954"/>
          </a:xfrm>
        </p:spPr>
        <p:txBody>
          <a:bodyPr>
            <a:normAutofit/>
          </a:bodyPr>
          <a:lstStyle>
            <a:lvl1pPr>
              <a:defRPr sz="28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46A3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4938" y="6462485"/>
            <a:ext cx="2321112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710D401-E67E-491A-A509-A96343E41EB2}" type="datetime1">
              <a:rPr lang="ko-KR" altLang="en-US" smtClean="0"/>
              <a:pPr/>
              <a:t>2017-05-24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2485"/>
            <a:ext cx="30861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1444" y="6462485"/>
            <a:ext cx="2321112" cy="365125"/>
          </a:xfrm>
        </p:spPr>
        <p:txBody>
          <a:bodyPr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4026F2D-D360-439B-9257-A5636D3F00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189697" y="611021"/>
            <a:ext cx="8459005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31" y="6462485"/>
            <a:ext cx="1045011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0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4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962155"/>
          </a:xfrm>
        </p:spPr>
        <p:txBody>
          <a:bodyPr>
            <a:normAutofit/>
          </a:bodyPr>
          <a:lstStyle>
            <a:lvl1pPr marL="0" indent="0" algn="r">
              <a:buNone/>
              <a:defRPr sz="3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buNone/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  <p:pic>
        <p:nvPicPr>
          <p:cNvPr id="3074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062" y="84053"/>
            <a:ext cx="15811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08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36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962155"/>
          </a:xfrm>
        </p:spPr>
        <p:txBody>
          <a:bodyPr>
            <a:normAutofit/>
          </a:bodyPr>
          <a:lstStyle>
            <a:lvl1pPr marL="0" indent="0" algn="r">
              <a:buNone/>
              <a:defRPr sz="16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buNone/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</p:spTree>
    <p:extLst>
      <p:ext uri="{BB962C8B-B14F-4D97-AF65-F5344CB8AC3E}">
        <p14:creationId xmlns:p14="http://schemas.microsoft.com/office/powerpoint/2010/main" val="2424697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655" y="65688"/>
            <a:ext cx="8400882" cy="66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1156357"/>
            <a:ext cx="8740140" cy="5199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4938" y="6356353"/>
            <a:ext cx="2321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1E624B1F-0AE0-4D90-A2D1-9548DFBFB3A9}" type="datetime1">
              <a:rPr lang="ko-KR" altLang="en-US" smtClean="0"/>
              <a:pPr/>
              <a:t>2017-05-24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ko-KR" dirty="0" smtClean="0"/>
              <a:t>http://compiler.korea.ac.kr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321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B4026F2D-D360-439B-9257-A5636D3F00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40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718" r:id="rId3"/>
    <p:sldLayoutId id="214748373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72" rtl="0" eaLnBrk="1" latinLnBrk="1" hangingPunct="1">
        <a:lnSpc>
          <a:spcPct val="100000"/>
        </a:lnSpc>
        <a:spcBef>
          <a:spcPct val="0"/>
        </a:spcBef>
        <a:buNone/>
        <a:defRPr sz="3600" b="1" kern="1200">
          <a:solidFill>
            <a:srgbClr val="146A39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43" indent="-171443" algn="l" defTabSz="685772" rtl="0" eaLnBrk="1" latinLnBrk="1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30" indent="-171443" algn="l" defTabSz="685772" rtl="0" eaLnBrk="1" latinLnBrk="1" hangingPunct="1">
        <a:lnSpc>
          <a:spcPct val="150000"/>
        </a:lnSpc>
        <a:spcBef>
          <a:spcPts val="374"/>
        </a:spcBef>
        <a:buFont typeface="맑은 고딕" panose="020B0503020000020004" pitchFamily="50" charset="-127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15" indent="-171443" algn="l" defTabSz="685772" rtl="0" eaLnBrk="1" latinLnBrk="1" hangingPunct="1">
        <a:lnSpc>
          <a:spcPct val="150000"/>
        </a:lnSpc>
        <a:spcBef>
          <a:spcPts val="374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02" indent="-171443" algn="l" defTabSz="685772" rtl="0" eaLnBrk="1" latinLnBrk="1" hangingPunct="1">
        <a:lnSpc>
          <a:spcPct val="150000"/>
        </a:lnSpc>
        <a:spcBef>
          <a:spcPts val="374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2989" indent="-171443" algn="l" defTabSz="685772" rtl="0" eaLnBrk="1" latinLnBrk="1" hangingPunct="1">
        <a:lnSpc>
          <a:spcPct val="150000"/>
        </a:lnSpc>
        <a:spcBef>
          <a:spcPts val="37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874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400" dirty="0" smtClean="0">
                <a:ea typeface="굴림" panose="020B0600000101010101" pitchFamily="50" charset="-127"/>
              </a:rPr>
              <a:t>Memory Hierarchy</a:t>
            </a:r>
            <a:endParaRPr lang="en-AU" altLang="ko-KR" sz="4400" dirty="0">
              <a:ea typeface="굴림" panose="020B0600000101010101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364804" y="5321809"/>
            <a:ext cx="1853295" cy="109831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Chapter </a:t>
            </a:r>
            <a:r>
              <a:rPr lang="en-US" altLang="ko-KR" dirty="0"/>
              <a:t>5</a:t>
            </a:r>
            <a:r>
              <a:rPr lang="en-US" altLang="ko-KR" dirty="0" smtClean="0"/>
              <a:t> </a:t>
            </a:r>
            <a:r>
              <a:rPr lang="en-US" altLang="ko-KR" dirty="0" smtClean="0"/>
              <a:t>(2/3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195352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Microprocessor Design and Application</a:t>
            </a:r>
          </a:p>
          <a:p>
            <a:r>
              <a:rPr lang="ko-KR" altLang="en-US" dirty="0" smtClean="0"/>
              <a:t>마이크로 프로세서 설계 및 응용</a:t>
            </a:r>
            <a:endParaRPr lang="en-US" altLang="ko-KR" dirty="0" smtClean="0"/>
          </a:p>
          <a:p>
            <a:r>
              <a:rPr lang="en-US" altLang="ko-KR" dirty="0" smtClean="0"/>
              <a:t>2017 Spring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Minseong Kim (</a:t>
            </a:r>
            <a:r>
              <a:rPr lang="ko-KR" altLang="en-US" dirty="0" smtClean="0"/>
              <a:t>김민성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73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Maps virtual resources to physical resources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Memory, I/O devices, CPUs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Guest code runs on native machine in user mode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Traps to VMM on privileged instructions and access to protected resources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Guest OS may be different from host OS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VMM handles real I/O devices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Emulates generic virtual I/O devices for guest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Virtual Machine Monitor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9020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In native machine, on timer interrupt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OS suspends current process, handles interrupt, selects and resumes next process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With Virtual Machine Monitor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VMM suspends current VM, handles interrupt, selects and resumes next VM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If a VM requires timer interrupts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VMM emulates a virtual timer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Emulates interrupt for VM when physical timer interrupt occurs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Example: Timer Virtualization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3226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User and System modes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Privileged instructions only available in system mode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Trap to system if executed in user mode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All physical resources only accessible using privileged instructions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Including page tables, interrupt controls, I/O registers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Renaissance of virtualization support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Current ISAs (e.g., x86) adapting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Instruction Set Support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73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Use main memory as a “cache” for secondary (disk) storage</a:t>
            </a:r>
          </a:p>
          <a:p>
            <a:pPr lvl="1"/>
            <a:r>
              <a:rPr lang="en-US" altLang="ko-KR" dirty="0"/>
              <a:t>Managed jointly by CPU hardware and the operating system (OS)</a:t>
            </a:r>
          </a:p>
          <a:p>
            <a:r>
              <a:rPr lang="en-US" altLang="ko-KR" dirty="0"/>
              <a:t>Programs share main memory</a:t>
            </a:r>
          </a:p>
          <a:p>
            <a:pPr lvl="1"/>
            <a:r>
              <a:rPr lang="en-US" altLang="ko-KR" dirty="0"/>
              <a:t>Each gets a private virtual address space holding its frequently used code and data</a:t>
            </a:r>
          </a:p>
          <a:p>
            <a:pPr lvl="1"/>
            <a:r>
              <a:rPr lang="en-US" altLang="ko-KR" dirty="0"/>
              <a:t>Protected from other programs</a:t>
            </a:r>
          </a:p>
          <a:p>
            <a:r>
              <a:rPr lang="en-US" altLang="ko-KR" dirty="0"/>
              <a:t>CPU and OS translate virtual addresses to physical addresses</a:t>
            </a:r>
          </a:p>
          <a:p>
            <a:pPr lvl="1"/>
            <a:r>
              <a:rPr lang="en-US" altLang="ko-KR" dirty="0"/>
              <a:t>VM “block” is called a page</a:t>
            </a:r>
          </a:p>
          <a:p>
            <a:pPr lvl="1"/>
            <a:r>
              <a:rPr lang="en-US" altLang="ko-KR" dirty="0"/>
              <a:t>VM translation “miss” is called a page fault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Virtual Memory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88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Fixed-size pages (e.g., 4K)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pic>
        <p:nvPicPr>
          <p:cNvPr id="5" name="Picture 8" descr="f05-20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93900"/>
            <a:ext cx="43180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f05-19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82825"/>
            <a:ext cx="344805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093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On page fault, the page must be fetched from disk</a:t>
            </a:r>
          </a:p>
          <a:p>
            <a:pPr lvl="1"/>
            <a:r>
              <a:rPr lang="en-US" altLang="ko-KR" dirty="0"/>
              <a:t>Takes millions of clock cycles</a:t>
            </a:r>
          </a:p>
          <a:p>
            <a:pPr lvl="1"/>
            <a:r>
              <a:rPr lang="en-US" altLang="ko-KR" dirty="0"/>
              <a:t>Handled by OS code</a:t>
            </a:r>
          </a:p>
          <a:p>
            <a:r>
              <a:rPr lang="en-US" altLang="ko-KR" dirty="0"/>
              <a:t>Try to minimize page fault rate</a:t>
            </a:r>
          </a:p>
          <a:p>
            <a:pPr lvl="1"/>
            <a:r>
              <a:rPr lang="en-US" altLang="ko-KR" dirty="0"/>
              <a:t>Fully associative placement</a:t>
            </a:r>
          </a:p>
          <a:p>
            <a:pPr lvl="1"/>
            <a:r>
              <a:rPr lang="en-US" altLang="ko-KR" dirty="0"/>
              <a:t>Smart replacement algorithms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 Fault Penalty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4722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Stores placement information</a:t>
            </a:r>
          </a:p>
          <a:p>
            <a:pPr lvl="1"/>
            <a:r>
              <a:rPr lang="en-US" altLang="ko-KR" dirty="0"/>
              <a:t>Array of page table entries, indexed by virtual page number</a:t>
            </a:r>
          </a:p>
          <a:p>
            <a:pPr lvl="1"/>
            <a:r>
              <a:rPr lang="en-US" altLang="ko-KR" dirty="0"/>
              <a:t>Page table register in CPU points to page table in physical memory</a:t>
            </a:r>
          </a:p>
          <a:p>
            <a:r>
              <a:rPr lang="en-US" altLang="ko-KR" dirty="0"/>
              <a:t>If page is present in memory</a:t>
            </a:r>
          </a:p>
          <a:p>
            <a:pPr lvl="1"/>
            <a:r>
              <a:rPr lang="en-US" altLang="ko-KR" dirty="0"/>
              <a:t>PTE stores the physical page number</a:t>
            </a:r>
          </a:p>
          <a:p>
            <a:pPr lvl="1"/>
            <a:r>
              <a:rPr lang="en-US" altLang="ko-KR" dirty="0"/>
              <a:t>Plus other status bits (referenced, dirty, …)</a:t>
            </a:r>
          </a:p>
          <a:p>
            <a:r>
              <a:rPr lang="en-US" altLang="ko-KR" dirty="0"/>
              <a:t>If page is not present</a:t>
            </a:r>
          </a:p>
          <a:p>
            <a:pPr lvl="1"/>
            <a:r>
              <a:rPr lang="en-US" altLang="ko-KR" dirty="0"/>
              <a:t>PTE can refer to location in swap space on disk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 Tables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0321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Translation Using a Page Table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pic>
        <p:nvPicPr>
          <p:cNvPr id="5" name="Picture 4" descr="f05-21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12875"/>
            <a:ext cx="5513388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039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Mapping Pages to Storage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pic>
        <p:nvPicPr>
          <p:cNvPr id="5" name="Picture 4" descr="f05-22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57338"/>
            <a:ext cx="53340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336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To reduce page fault rate, prefer least-recently used (LRU) replacement</a:t>
            </a:r>
          </a:p>
          <a:p>
            <a:pPr lvl="1"/>
            <a:r>
              <a:rPr lang="en-US" altLang="ko-KR" dirty="0"/>
              <a:t>Reference bit (aka use bit) in PTE set to 1 on access to page</a:t>
            </a:r>
          </a:p>
          <a:p>
            <a:pPr lvl="1"/>
            <a:r>
              <a:rPr lang="en-US" altLang="ko-KR" dirty="0"/>
              <a:t>Periodically cleared to 0 by OS</a:t>
            </a:r>
          </a:p>
          <a:p>
            <a:pPr lvl="1"/>
            <a:r>
              <a:rPr lang="en-US" altLang="ko-KR" dirty="0"/>
              <a:t>A page with reference bit = 0 has not been used recently</a:t>
            </a:r>
          </a:p>
          <a:p>
            <a:r>
              <a:rPr lang="en-US" altLang="ko-KR" dirty="0"/>
              <a:t>Disk writes take millions of cycles</a:t>
            </a:r>
          </a:p>
          <a:p>
            <a:pPr lvl="1"/>
            <a:r>
              <a:rPr lang="en-US" altLang="ko-KR" dirty="0"/>
              <a:t>Block at once, not individual locations</a:t>
            </a:r>
          </a:p>
          <a:p>
            <a:pPr lvl="1"/>
            <a:r>
              <a:rPr lang="en-US" altLang="ko-KR" dirty="0"/>
              <a:t>Write through is impractical</a:t>
            </a:r>
          </a:p>
          <a:p>
            <a:pPr lvl="1"/>
            <a:r>
              <a:rPr lang="en-US" altLang="ko-KR" dirty="0"/>
              <a:t>Use write-back</a:t>
            </a:r>
          </a:p>
          <a:p>
            <a:pPr lvl="1"/>
            <a:r>
              <a:rPr lang="en-US" altLang="ko-KR" dirty="0"/>
              <a:t>Dirty bit in PTE set when page is written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Replacement and Writes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130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 smtClean="0"/>
              <a:t>Chapter 1: </a:t>
            </a:r>
            <a:r>
              <a:rPr lang="en-US" altLang="ko-KR" dirty="0">
                <a:ea typeface="굴림" panose="020B0600000101010101" pitchFamily="50" charset="-127"/>
              </a:rPr>
              <a:t>Computer Abstractions and Technology</a:t>
            </a:r>
          </a:p>
          <a:p>
            <a:r>
              <a:rPr lang="en-US" altLang="ko-KR" dirty="0" smtClean="0"/>
              <a:t>Chapter 2: </a:t>
            </a:r>
            <a:r>
              <a:rPr lang="en-AU" altLang="ko-KR" dirty="0">
                <a:ea typeface="굴림" panose="020B0600000101010101" pitchFamily="50" charset="-127"/>
              </a:rPr>
              <a:t>Instructions: Language of the Computer</a:t>
            </a:r>
          </a:p>
          <a:p>
            <a:r>
              <a:rPr lang="en-US" altLang="ko-KR" dirty="0" smtClean="0"/>
              <a:t>Chapter 3: </a:t>
            </a:r>
            <a:r>
              <a:rPr lang="en-AU" altLang="ko-KR" dirty="0">
                <a:ea typeface="굴림" panose="020B0600000101010101" pitchFamily="50" charset="-127"/>
              </a:rPr>
              <a:t>Arithmetic for Computers</a:t>
            </a:r>
          </a:p>
          <a:p>
            <a:r>
              <a:rPr lang="en-US" altLang="ko-KR" dirty="0" smtClean="0"/>
              <a:t>Chapter 4: </a:t>
            </a:r>
            <a:r>
              <a:rPr lang="en-AU" altLang="ko-KR" dirty="0">
                <a:ea typeface="굴림" panose="020B0600000101010101" pitchFamily="50" charset="-127"/>
              </a:rPr>
              <a:t>The </a:t>
            </a:r>
            <a:r>
              <a:rPr lang="en-AU" altLang="ko-KR" dirty="0" smtClean="0">
                <a:ea typeface="굴림" panose="020B0600000101010101" pitchFamily="50" charset="-127"/>
              </a:rPr>
              <a:t>Processor</a:t>
            </a:r>
            <a:endParaRPr lang="en-US" altLang="ko-KR" dirty="0"/>
          </a:p>
          <a:p>
            <a:r>
              <a:rPr lang="en-US" altLang="ko-KR" b="1" dirty="0" smtClean="0">
                <a:ea typeface="굴림" panose="020B0600000101010101" pitchFamily="50" charset="-127"/>
              </a:rPr>
              <a:t>Chapter 5: </a:t>
            </a:r>
            <a:r>
              <a:rPr lang="en-AU" altLang="ko-KR" b="1" dirty="0" smtClean="0">
                <a:ea typeface="굴림" panose="020B0600000101010101" pitchFamily="50" charset="-127"/>
              </a:rPr>
              <a:t>Exploiting </a:t>
            </a:r>
            <a:r>
              <a:rPr lang="en-AU" altLang="ko-KR" b="1" dirty="0">
                <a:ea typeface="굴림" panose="020B0600000101010101" pitchFamily="50" charset="-127"/>
              </a:rPr>
              <a:t>Memory Hierarchy</a:t>
            </a:r>
          </a:p>
          <a:p>
            <a:r>
              <a:rPr lang="en-AU" altLang="ko-KR" dirty="0" smtClean="0">
                <a:ea typeface="굴림" panose="020B0600000101010101" pitchFamily="50" charset="-127"/>
              </a:rPr>
              <a:t>Chapter 6: </a:t>
            </a:r>
            <a:r>
              <a:rPr lang="en-AU" altLang="ko-KR" dirty="0">
                <a:ea typeface="굴림" panose="020B0600000101010101" pitchFamily="50" charset="-127"/>
              </a:rPr>
              <a:t>Parallel Processors from Client to Cloud</a:t>
            </a:r>
          </a:p>
          <a:p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Major topics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92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Address translation would appear to require extra memory references</a:t>
            </a:r>
          </a:p>
          <a:p>
            <a:pPr lvl="1"/>
            <a:r>
              <a:rPr lang="en-US" altLang="ko-KR" dirty="0"/>
              <a:t>One to access the PTE</a:t>
            </a:r>
          </a:p>
          <a:p>
            <a:pPr lvl="1"/>
            <a:r>
              <a:rPr lang="en-US" altLang="ko-KR" dirty="0"/>
              <a:t>Then the actual memory access</a:t>
            </a:r>
          </a:p>
          <a:p>
            <a:r>
              <a:rPr lang="en-US" altLang="ko-KR" dirty="0"/>
              <a:t>But access to page tables has good locality</a:t>
            </a:r>
          </a:p>
          <a:p>
            <a:pPr lvl="1"/>
            <a:r>
              <a:rPr lang="en-US" altLang="ko-KR" dirty="0"/>
              <a:t>So use a fast cache of PTEs within the CPU</a:t>
            </a:r>
          </a:p>
          <a:p>
            <a:pPr lvl="1"/>
            <a:r>
              <a:rPr lang="en-US" altLang="ko-KR" dirty="0"/>
              <a:t>Called a Translation Look-aside Buffer (TLB)</a:t>
            </a:r>
          </a:p>
          <a:p>
            <a:pPr lvl="1"/>
            <a:r>
              <a:rPr lang="en-US" altLang="ko-KR" dirty="0"/>
              <a:t>Typical: 16–512 PTEs, 0.5–1 cycle for hit, 10–100 cycles for miss, 0.01%–1% miss rate</a:t>
            </a:r>
          </a:p>
          <a:p>
            <a:pPr lvl="1"/>
            <a:r>
              <a:rPr lang="en-US" altLang="ko-KR" dirty="0"/>
              <a:t>Misses could be handled by hardware or software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Fast Translation Using a TLB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8245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Fast Translation Using a TLB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pic>
        <p:nvPicPr>
          <p:cNvPr id="5" name="Picture 5" descr="f05-23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68413"/>
            <a:ext cx="6535738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404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If page is in memory</a:t>
            </a:r>
          </a:p>
          <a:p>
            <a:pPr lvl="1"/>
            <a:r>
              <a:rPr lang="en-US" altLang="ko-KR" dirty="0"/>
              <a:t>Load the PTE from memory and retry</a:t>
            </a:r>
          </a:p>
          <a:p>
            <a:pPr lvl="1"/>
            <a:r>
              <a:rPr lang="en-US" altLang="ko-KR" dirty="0"/>
              <a:t>Could be handled in hardware</a:t>
            </a:r>
          </a:p>
          <a:p>
            <a:pPr lvl="2"/>
            <a:r>
              <a:rPr lang="en-US" altLang="ko-KR" dirty="0"/>
              <a:t>Can get complex for more complicated page table structures</a:t>
            </a:r>
          </a:p>
          <a:p>
            <a:pPr lvl="1"/>
            <a:r>
              <a:rPr lang="en-US" altLang="ko-KR" dirty="0"/>
              <a:t>Or in software</a:t>
            </a:r>
          </a:p>
          <a:p>
            <a:pPr lvl="2"/>
            <a:r>
              <a:rPr lang="en-US" altLang="ko-KR" dirty="0"/>
              <a:t>Raise a special exception, with optimized handler</a:t>
            </a:r>
          </a:p>
          <a:p>
            <a:r>
              <a:rPr lang="en-US" altLang="ko-KR" dirty="0"/>
              <a:t>If page is not in memory (page fault)</a:t>
            </a:r>
          </a:p>
          <a:p>
            <a:pPr lvl="1"/>
            <a:r>
              <a:rPr lang="en-US" altLang="ko-KR" dirty="0"/>
              <a:t>OS handles fetching the page and updating the page table</a:t>
            </a:r>
          </a:p>
          <a:p>
            <a:pPr lvl="1"/>
            <a:r>
              <a:rPr lang="en-US" altLang="ko-KR" dirty="0"/>
              <a:t>Then restart the faulting instruction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Misses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5249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TLB miss indicates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Page present, but PTE not in TLB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Page not </a:t>
            </a:r>
            <a:r>
              <a:rPr lang="en-AU" altLang="ko-KR" dirty="0" err="1">
                <a:ea typeface="굴림" panose="020B0600000101010101" pitchFamily="50" charset="-127"/>
              </a:rPr>
              <a:t>preset</a:t>
            </a:r>
            <a:endParaRPr lang="en-AU" altLang="ko-KR" dirty="0">
              <a:ea typeface="굴림" panose="020B0600000101010101" pitchFamily="50" charset="-127"/>
            </a:endParaRPr>
          </a:p>
          <a:p>
            <a:r>
              <a:rPr lang="en-AU" altLang="ko-KR" dirty="0">
                <a:ea typeface="굴림" panose="020B0600000101010101" pitchFamily="50" charset="-127"/>
              </a:rPr>
              <a:t>Must recognize TLB miss before destination register overwritten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Raise exception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Handler copies PTE from memory to TLB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Then restarts instruction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If page not present, page fault will occur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TLB Miss Handler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1555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Use faulting virtual address to find PTE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Locate page on disk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Choose page to replace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If dirty, write to disk first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Read page into memory and update page table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Make process runnable again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Restart from faulting instruction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Page Fault Handler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0580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>
          <a:xfrm>
            <a:off x="5135170" y="656846"/>
            <a:ext cx="3810710" cy="5743954"/>
          </a:xfrm>
        </p:spPr>
        <p:txBody>
          <a:bodyPr/>
          <a:lstStyle/>
          <a:p>
            <a:r>
              <a:rPr lang="en-US" altLang="ko-KR" sz="2400" dirty="0"/>
              <a:t>If cache tag uses physical address</a:t>
            </a:r>
          </a:p>
          <a:p>
            <a:pPr lvl="1"/>
            <a:r>
              <a:rPr lang="en-US" altLang="ko-KR" sz="2000" dirty="0"/>
              <a:t>Need to translate before cache lookup</a:t>
            </a:r>
          </a:p>
          <a:p>
            <a:r>
              <a:rPr lang="en-US" altLang="ko-KR" sz="2400" dirty="0"/>
              <a:t>Alternative: use virtual address tag</a:t>
            </a:r>
          </a:p>
          <a:p>
            <a:pPr lvl="1"/>
            <a:r>
              <a:rPr lang="en-US" altLang="ko-KR" sz="2000" dirty="0"/>
              <a:t>Complications due to aliasing</a:t>
            </a:r>
          </a:p>
          <a:p>
            <a:pPr lvl="2"/>
            <a:r>
              <a:rPr lang="en-US" altLang="ko-KR" sz="1800" dirty="0"/>
              <a:t>Different virtual addresses for shared physical address</a:t>
            </a:r>
            <a:endParaRPr lang="en-AU" altLang="ko-KR" sz="1800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and Cache Interaction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25</a:t>
            </a:fld>
            <a:endParaRPr lang="ko-KR" altLang="en-US" dirty="0"/>
          </a:p>
        </p:txBody>
      </p:sp>
      <p:pic>
        <p:nvPicPr>
          <p:cNvPr id="5" name="Picture 5" descr="f05-24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95" y="986442"/>
            <a:ext cx="4956175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965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Different tasks can share parts of their virtual address spaces</a:t>
            </a:r>
          </a:p>
          <a:p>
            <a:pPr lvl="1"/>
            <a:r>
              <a:rPr lang="en-US" altLang="ko-KR" dirty="0"/>
              <a:t>But need to protect against errant access</a:t>
            </a:r>
          </a:p>
          <a:p>
            <a:pPr lvl="1"/>
            <a:r>
              <a:rPr lang="en-US" altLang="ko-KR" dirty="0"/>
              <a:t>Requires OS assistance</a:t>
            </a:r>
          </a:p>
          <a:p>
            <a:r>
              <a:rPr lang="en-US" altLang="ko-KR" dirty="0"/>
              <a:t>Hardware support for OS protection</a:t>
            </a:r>
          </a:p>
          <a:p>
            <a:pPr lvl="1"/>
            <a:r>
              <a:rPr lang="en-US" altLang="ko-KR" dirty="0"/>
              <a:t>Privileged supervisor mode (aka kernel mode)</a:t>
            </a:r>
          </a:p>
          <a:p>
            <a:pPr lvl="1"/>
            <a:r>
              <a:rPr lang="en-US" altLang="ko-KR" dirty="0"/>
              <a:t>Privileged instructions</a:t>
            </a:r>
          </a:p>
          <a:p>
            <a:pPr lvl="1"/>
            <a:r>
              <a:rPr lang="en-US" altLang="ko-KR" dirty="0"/>
              <a:t>Page tables and other state information only accessible in supervisor mode</a:t>
            </a:r>
          </a:p>
          <a:p>
            <a:pPr lvl="1"/>
            <a:r>
              <a:rPr lang="en-US" altLang="ko-KR" dirty="0"/>
              <a:t>System call exception (e.g., </a:t>
            </a:r>
            <a:r>
              <a:rPr lang="en-US" altLang="ko-KR" dirty="0" err="1"/>
              <a:t>syscall</a:t>
            </a:r>
            <a:r>
              <a:rPr lang="en-US" altLang="ko-KR" dirty="0"/>
              <a:t> in MIPS)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Memory Protection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5665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Common principles apply at all levels of the memory hierarchy</a:t>
            </a:r>
          </a:p>
          <a:p>
            <a:pPr lvl="1"/>
            <a:r>
              <a:rPr lang="en-US" altLang="ko-KR" dirty="0"/>
              <a:t>Based on notions of caching</a:t>
            </a:r>
          </a:p>
          <a:p>
            <a:r>
              <a:rPr lang="en-US" altLang="ko-KR" dirty="0"/>
              <a:t>At each level in the hierarchy</a:t>
            </a:r>
          </a:p>
          <a:p>
            <a:pPr lvl="1"/>
            <a:r>
              <a:rPr lang="en-US" altLang="ko-KR" dirty="0"/>
              <a:t>Block placement</a:t>
            </a:r>
          </a:p>
          <a:p>
            <a:pPr lvl="1"/>
            <a:r>
              <a:rPr lang="en-US" altLang="ko-KR" dirty="0"/>
              <a:t>Finding a block</a:t>
            </a:r>
          </a:p>
          <a:p>
            <a:pPr lvl="1"/>
            <a:r>
              <a:rPr lang="en-US" altLang="ko-KR" dirty="0"/>
              <a:t>Replacement on a miss</a:t>
            </a:r>
          </a:p>
          <a:p>
            <a:pPr lvl="1"/>
            <a:r>
              <a:rPr lang="en-US" altLang="ko-KR" dirty="0"/>
              <a:t>Write policy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Memory Hierarchy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3143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Determined by associativity</a:t>
            </a:r>
          </a:p>
          <a:p>
            <a:pPr lvl="1"/>
            <a:r>
              <a:rPr lang="en-US" altLang="ko-KR" dirty="0"/>
              <a:t>Direct mapped (1-way associative)</a:t>
            </a:r>
          </a:p>
          <a:p>
            <a:pPr lvl="2"/>
            <a:r>
              <a:rPr lang="en-US" altLang="ko-KR" dirty="0"/>
              <a:t>One choice for placement</a:t>
            </a:r>
          </a:p>
          <a:p>
            <a:pPr lvl="1"/>
            <a:r>
              <a:rPr lang="en-US" altLang="ko-KR" dirty="0"/>
              <a:t>n-way set associative</a:t>
            </a:r>
          </a:p>
          <a:p>
            <a:pPr lvl="2"/>
            <a:r>
              <a:rPr lang="en-US" altLang="ko-KR" dirty="0"/>
              <a:t>n choices within a set</a:t>
            </a:r>
          </a:p>
          <a:p>
            <a:pPr lvl="1"/>
            <a:r>
              <a:rPr lang="en-US" altLang="ko-KR" dirty="0"/>
              <a:t>Fully associative</a:t>
            </a:r>
          </a:p>
          <a:p>
            <a:pPr lvl="2"/>
            <a:r>
              <a:rPr lang="en-US" altLang="ko-KR" dirty="0"/>
              <a:t>Any location</a:t>
            </a:r>
          </a:p>
          <a:p>
            <a:r>
              <a:rPr lang="en-US" altLang="ko-KR" dirty="0"/>
              <a:t>Higher associativity reduces miss rate</a:t>
            </a:r>
          </a:p>
          <a:p>
            <a:pPr lvl="1"/>
            <a:r>
              <a:rPr lang="en-US" altLang="ko-KR" dirty="0"/>
              <a:t>Increases complexity, cost, and access time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Placement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1522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Hardware </a:t>
            </a:r>
            <a:r>
              <a:rPr lang="en-US" altLang="ko-KR" dirty="0"/>
              <a:t>caches</a:t>
            </a:r>
          </a:p>
          <a:p>
            <a:pPr lvl="1"/>
            <a:r>
              <a:rPr lang="en-US" altLang="ko-KR" dirty="0"/>
              <a:t>Reduce comparisons to reduce cost</a:t>
            </a:r>
          </a:p>
          <a:p>
            <a:r>
              <a:rPr lang="en-US" altLang="ko-KR" dirty="0"/>
              <a:t>Virtual memory</a:t>
            </a:r>
          </a:p>
          <a:p>
            <a:pPr lvl="1"/>
            <a:r>
              <a:rPr lang="en-US" altLang="ko-KR" dirty="0"/>
              <a:t>Full table lookup makes full associativity feasible</a:t>
            </a:r>
          </a:p>
          <a:p>
            <a:pPr lvl="1"/>
            <a:r>
              <a:rPr lang="en-US" altLang="ko-KR" dirty="0"/>
              <a:t>Benefit in reduced miss rate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Finding a Block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29</a:t>
            </a:fld>
            <a:endParaRPr lang="ko-KR" altLang="en-US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14980"/>
              </p:ext>
            </p:extLst>
          </p:nvPr>
        </p:nvGraphicFramePr>
        <p:xfrm>
          <a:off x="791368" y="980540"/>
          <a:ext cx="7561263" cy="2286000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Associativity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 method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Tag comparisons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mapped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n-way set associative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index, then search entries within the set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Fully associative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Search all entries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#entries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 lookup table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20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Fault: failure of a component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May or may not lead to system failure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Dependability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179809" y="199843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9FCAD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2000" b="0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Service accomplishment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Service delivered</a:t>
            </a:r>
            <a:b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</a:br>
            <a: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as specified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251247" y="5309960"/>
            <a:ext cx="3024187" cy="1152525"/>
          </a:xfrm>
          <a:prstGeom prst="roundRect">
            <a:avLst>
              <a:gd name="adj" fmla="val 16667"/>
            </a:avLst>
          </a:prstGeom>
          <a:solidFill>
            <a:srgbClr val="9FCAD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2000" b="0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Service interruption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Deviation from</a:t>
            </a:r>
            <a:b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</a:br>
            <a: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specified service</a:t>
            </a: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5627734" y="3150960"/>
            <a:ext cx="396875" cy="2159000"/>
          </a:xfrm>
          <a:custGeom>
            <a:avLst/>
            <a:gdLst>
              <a:gd name="T0" fmla="*/ 0 w 277"/>
              <a:gd name="T1" fmla="*/ 0 h 1374"/>
              <a:gd name="T2" fmla="*/ 566574095 w 277"/>
              <a:gd name="T3" fmla="*/ 1629579702 h 1374"/>
              <a:gd name="T4" fmla="*/ 12317453 w 277"/>
              <a:gd name="T5" fmla="*/ 2147483647 h 1374"/>
              <a:gd name="T6" fmla="*/ 0 60000 65536"/>
              <a:gd name="T7" fmla="*/ 0 60000 65536"/>
              <a:gd name="T8" fmla="*/ 0 60000 65536"/>
              <a:gd name="T9" fmla="*/ 0 w 277"/>
              <a:gd name="T10" fmla="*/ 0 h 1374"/>
              <a:gd name="T11" fmla="*/ 277 w 277"/>
              <a:gd name="T12" fmla="*/ 1374 h 13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" h="1374">
                <a:moveTo>
                  <a:pt x="0" y="0"/>
                </a:moveTo>
                <a:cubicBezTo>
                  <a:pt x="46" y="110"/>
                  <a:pt x="275" y="431"/>
                  <a:pt x="276" y="660"/>
                </a:cubicBezTo>
                <a:cubicBezTo>
                  <a:pt x="277" y="889"/>
                  <a:pt x="62" y="1225"/>
                  <a:pt x="6" y="137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483272" y="4014560"/>
            <a:ext cx="962025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Failure</a:t>
            </a: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 rot="10800000">
            <a:off x="3357609" y="3150960"/>
            <a:ext cx="396875" cy="2159000"/>
          </a:xfrm>
          <a:custGeom>
            <a:avLst/>
            <a:gdLst>
              <a:gd name="T0" fmla="*/ 0 w 277"/>
              <a:gd name="T1" fmla="*/ 0 h 1374"/>
              <a:gd name="T2" fmla="*/ 566574095 w 277"/>
              <a:gd name="T3" fmla="*/ 1629579702 h 1374"/>
              <a:gd name="T4" fmla="*/ 12317453 w 277"/>
              <a:gd name="T5" fmla="*/ 2147483647 h 1374"/>
              <a:gd name="T6" fmla="*/ 0 60000 65536"/>
              <a:gd name="T7" fmla="*/ 0 60000 65536"/>
              <a:gd name="T8" fmla="*/ 0 60000 65536"/>
              <a:gd name="T9" fmla="*/ 0 w 277"/>
              <a:gd name="T10" fmla="*/ 0 h 1374"/>
              <a:gd name="T11" fmla="*/ 277 w 277"/>
              <a:gd name="T12" fmla="*/ 1374 h 13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" h="1374">
                <a:moveTo>
                  <a:pt x="0" y="0"/>
                </a:moveTo>
                <a:cubicBezTo>
                  <a:pt x="46" y="110"/>
                  <a:pt x="275" y="431"/>
                  <a:pt x="276" y="660"/>
                </a:cubicBezTo>
                <a:cubicBezTo>
                  <a:pt x="277" y="889"/>
                  <a:pt x="62" y="1225"/>
                  <a:pt x="6" y="137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603547" y="4014560"/>
            <a:ext cx="1482725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Restoration</a:t>
            </a:r>
          </a:p>
        </p:txBody>
      </p:sp>
    </p:spTree>
    <p:extLst>
      <p:ext uri="{BB962C8B-B14F-4D97-AF65-F5344CB8AC3E}">
        <p14:creationId xmlns:p14="http://schemas.microsoft.com/office/powerpoint/2010/main" val="5846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Choice of entry to replace on a miss</a:t>
            </a:r>
          </a:p>
          <a:p>
            <a:pPr lvl="1"/>
            <a:r>
              <a:rPr lang="en-US" altLang="ko-KR" dirty="0"/>
              <a:t>Least recently used (LRU)</a:t>
            </a:r>
          </a:p>
          <a:p>
            <a:pPr lvl="2"/>
            <a:r>
              <a:rPr lang="en-US" altLang="ko-KR" dirty="0"/>
              <a:t>Complex and costly hardware for high associativity</a:t>
            </a:r>
          </a:p>
          <a:p>
            <a:pPr lvl="1"/>
            <a:r>
              <a:rPr lang="en-US" altLang="ko-KR" dirty="0"/>
              <a:t>Random</a:t>
            </a:r>
          </a:p>
          <a:p>
            <a:pPr lvl="2"/>
            <a:r>
              <a:rPr lang="en-US" altLang="ko-KR" dirty="0"/>
              <a:t>Close to LRU, easier to implement</a:t>
            </a:r>
          </a:p>
          <a:p>
            <a:r>
              <a:rPr lang="en-US" altLang="ko-KR" dirty="0"/>
              <a:t>Virtual memory</a:t>
            </a:r>
          </a:p>
          <a:p>
            <a:pPr lvl="1"/>
            <a:r>
              <a:rPr lang="en-US" altLang="ko-KR" dirty="0"/>
              <a:t>LRU approximation with hardware support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Replacement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692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Write-through</a:t>
            </a:r>
          </a:p>
          <a:p>
            <a:pPr lvl="1"/>
            <a:r>
              <a:rPr lang="en-US" altLang="ko-KR" dirty="0"/>
              <a:t>Update both upper and lower levels</a:t>
            </a:r>
          </a:p>
          <a:p>
            <a:pPr lvl="1"/>
            <a:r>
              <a:rPr lang="en-US" altLang="ko-KR" dirty="0"/>
              <a:t>Simplifies replacement, but may require write buffer</a:t>
            </a:r>
          </a:p>
          <a:p>
            <a:r>
              <a:rPr lang="en-US" altLang="ko-KR" dirty="0"/>
              <a:t>Write-back</a:t>
            </a:r>
          </a:p>
          <a:p>
            <a:pPr lvl="1"/>
            <a:r>
              <a:rPr lang="en-US" altLang="ko-KR" dirty="0"/>
              <a:t>Update upper level only</a:t>
            </a:r>
          </a:p>
          <a:p>
            <a:pPr lvl="1"/>
            <a:r>
              <a:rPr lang="en-US" altLang="ko-KR" dirty="0"/>
              <a:t>Update lower level when block is replaced</a:t>
            </a:r>
          </a:p>
          <a:p>
            <a:pPr lvl="1"/>
            <a:r>
              <a:rPr lang="en-US" altLang="ko-KR" dirty="0"/>
              <a:t>Need to keep more state</a:t>
            </a:r>
          </a:p>
          <a:p>
            <a:r>
              <a:rPr lang="en-US" altLang="ko-KR" dirty="0"/>
              <a:t>Virtual memory</a:t>
            </a:r>
          </a:p>
          <a:p>
            <a:pPr lvl="1"/>
            <a:r>
              <a:rPr lang="en-US" altLang="ko-KR" dirty="0"/>
              <a:t>Only write-back is feasible, given disk write latency 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Write Policy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3290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Compulsory misses (aka cold start misses)</a:t>
            </a:r>
          </a:p>
          <a:p>
            <a:pPr lvl="1"/>
            <a:r>
              <a:rPr lang="en-US" altLang="ko-KR" dirty="0"/>
              <a:t>First access to a block</a:t>
            </a:r>
          </a:p>
          <a:p>
            <a:r>
              <a:rPr lang="en-US" altLang="ko-KR" dirty="0"/>
              <a:t>Capacity misses</a:t>
            </a:r>
          </a:p>
          <a:p>
            <a:pPr lvl="1"/>
            <a:r>
              <a:rPr lang="en-US" altLang="ko-KR" dirty="0"/>
              <a:t>Due to finite cache size</a:t>
            </a:r>
          </a:p>
          <a:p>
            <a:pPr lvl="1"/>
            <a:r>
              <a:rPr lang="en-US" altLang="ko-KR" dirty="0"/>
              <a:t>A replaced block is later accessed again</a:t>
            </a:r>
          </a:p>
          <a:p>
            <a:r>
              <a:rPr lang="en-US" altLang="ko-KR" dirty="0"/>
              <a:t>Conflict misses (aka collision misses)</a:t>
            </a:r>
          </a:p>
          <a:p>
            <a:pPr lvl="1"/>
            <a:r>
              <a:rPr lang="en-US" altLang="ko-KR" dirty="0"/>
              <a:t>In a non-fully associative cache</a:t>
            </a:r>
          </a:p>
          <a:p>
            <a:pPr lvl="1"/>
            <a:r>
              <a:rPr lang="en-US" altLang="ko-KR" dirty="0"/>
              <a:t>Due to competition for entries in a set</a:t>
            </a:r>
          </a:p>
          <a:p>
            <a:pPr lvl="1"/>
            <a:r>
              <a:rPr lang="en-US" altLang="ko-KR" dirty="0"/>
              <a:t>Would not occur in a fully associative cache of the same total size</a:t>
            </a:r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Sources of Misses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8390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Design Trade-offs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33</a:t>
            </a:fld>
            <a:endParaRPr lang="ko-KR" altLang="en-US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684213" y="1541463"/>
          <a:ext cx="8135937" cy="3832226"/>
        </p:xfrm>
        <a:graphic>
          <a:graphicData uri="http://schemas.openxmlformats.org/drawingml/2006/table">
            <a:tbl>
              <a:tblPr/>
              <a:tblGrid>
                <a:gridCol w="271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change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 on miss rate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 performance effect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 cache size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 capacity misses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increase access time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 associativity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 conflict misses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increase access time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 block size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 compulsory misses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Increases miss penalty. For very large block size, may increase miss rate due to pollution.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683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Example cache characteristics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Direct-mapped, write-back, write allocate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Block size: 4 words (16 bytes)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Cache size: 16 KB (1024 blocks)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32-bit byte addresses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Valid bit and dirty bit per block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Blocking cache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CPU waits until access is complete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Cache Control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34</a:t>
            </a:fld>
            <a:endParaRPr lang="ko-KR" altLang="en-US" dirty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601143" y="5419655"/>
            <a:ext cx="5226050" cy="1104900"/>
            <a:chOff x="1020" y="3113"/>
            <a:chExt cx="3292" cy="696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039" y="3334"/>
              <a:ext cx="1569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 sz="2400"/>
                <a:t>Tag</a:t>
              </a:r>
              <a:endParaRPr lang="en-AU" altLang="ko-KR" sz="2400">
                <a:ea typeface="굴림" panose="020B0600000101010101" pitchFamily="50" charset="-127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608" y="3334"/>
              <a:ext cx="1017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 sz="2400" dirty="0"/>
                <a:t>Index</a:t>
              </a:r>
              <a:endParaRPr lang="en-AU" altLang="ko-KR" sz="2400" dirty="0">
                <a:ea typeface="굴림" panose="020B0600000101010101" pitchFamily="50" charset="-127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25" y="3334"/>
              <a:ext cx="635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 sz="2400"/>
                <a:t>Offset</a:t>
              </a:r>
              <a:endParaRPr lang="en-AU" altLang="ko-KR" sz="2400">
                <a:ea typeface="굴림" panose="020B0600000101010101" pitchFamily="50" charset="-127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116" y="311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0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617" y="311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3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394" y="311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 dirty="0"/>
                <a:t>4</a:t>
              </a:r>
              <a:endParaRPr lang="en-AU" altLang="ko-KR" dirty="0">
                <a:ea typeface="굴림" panose="020B0600000101010101" pitchFamily="50" charset="-127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04" y="311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9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381" y="3113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10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020" y="3113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31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11" y="3578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4 bits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835" y="3578"/>
              <a:ext cx="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10 bits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565" y="3578"/>
              <a:ext cx="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/>
                <a:t>18 bits</a:t>
              </a:r>
              <a:endParaRPr lang="en-AU" altLang="ko-KR"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63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Interface Signals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35</a:t>
            </a:fld>
            <a:endParaRPr lang="ko-KR" altLang="en-US" dirty="0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4211638" y="1916113"/>
            <a:ext cx="1152525" cy="29527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Cache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828675" y="1987550"/>
            <a:ext cx="1152525" cy="29527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CPU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7596188" y="1916113"/>
            <a:ext cx="1152525" cy="29527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Memory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>
            <a:off x="1979613" y="2347913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1979613" y="2706688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2195513" y="20589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Read/Write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2195513" y="241935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Valid</a:t>
            </a:r>
          </a:p>
        </p:txBody>
      </p:sp>
      <p:sp>
        <p:nvSpPr>
          <p:cNvPr id="52" name="Line 11"/>
          <p:cNvSpPr>
            <a:spLocks noChangeShapeType="1"/>
          </p:cNvSpPr>
          <p:nvPr/>
        </p:nvSpPr>
        <p:spPr bwMode="auto">
          <a:xfrm>
            <a:off x="1979613" y="3140075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2195513" y="2852738"/>
            <a:ext cx="102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Address</a:t>
            </a: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>
            <a:off x="1979613" y="3571875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2195513" y="3284538"/>
            <a:ext cx="126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Write Data</a:t>
            </a: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1979613" y="4003675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2195513" y="371633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Read Data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1979613" y="4435475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2195513" y="414813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Ready</a:t>
            </a:r>
          </a:p>
        </p:txBody>
      </p:sp>
      <p:sp>
        <p:nvSpPr>
          <p:cNvPr id="60" name="Line 19"/>
          <p:cNvSpPr>
            <a:spLocks noChangeShapeType="1"/>
          </p:cNvSpPr>
          <p:nvPr/>
        </p:nvSpPr>
        <p:spPr bwMode="auto">
          <a:xfrm flipV="1">
            <a:off x="3756025" y="3067050"/>
            <a:ext cx="144463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 flipV="1">
            <a:off x="3756025" y="3498850"/>
            <a:ext cx="144463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3756025" y="3932238"/>
            <a:ext cx="144463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3636963" y="2778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32</a:t>
            </a: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3636963" y="3211513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32</a:t>
            </a: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3636963" y="36449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32</a:t>
            </a:r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>
            <a:off x="5364163" y="2347913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>
            <a:off x="5364163" y="2706688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5580063" y="20589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Read/Write</a:t>
            </a: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5580063" y="241935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Valid</a:t>
            </a:r>
          </a:p>
        </p:txBody>
      </p:sp>
      <p:sp>
        <p:nvSpPr>
          <p:cNvPr id="70" name="Line 29"/>
          <p:cNvSpPr>
            <a:spLocks noChangeShapeType="1"/>
          </p:cNvSpPr>
          <p:nvPr/>
        </p:nvSpPr>
        <p:spPr bwMode="auto">
          <a:xfrm>
            <a:off x="5364163" y="3140075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5580063" y="2852738"/>
            <a:ext cx="102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Address</a:t>
            </a:r>
          </a:p>
        </p:txBody>
      </p:sp>
      <p:sp>
        <p:nvSpPr>
          <p:cNvPr id="72" name="Line 31"/>
          <p:cNvSpPr>
            <a:spLocks noChangeShapeType="1"/>
          </p:cNvSpPr>
          <p:nvPr/>
        </p:nvSpPr>
        <p:spPr bwMode="auto">
          <a:xfrm>
            <a:off x="5364163" y="3571875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5580063" y="3284538"/>
            <a:ext cx="126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Write Data</a:t>
            </a:r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>
            <a:off x="5364163" y="4003675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5580063" y="371633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Read Data</a:t>
            </a:r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>
            <a:off x="5364163" y="4435475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>
            <a:off x="5580063" y="414813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800" smtClean="0">
                <a:solidFill>
                  <a:srgbClr val="000000"/>
                </a:solidFill>
                <a:ea typeface="굴림" panose="020B0600000101010101" pitchFamily="50" charset="-127"/>
              </a:rPr>
              <a:t>Ready</a:t>
            </a:r>
          </a:p>
        </p:txBody>
      </p:sp>
      <p:sp>
        <p:nvSpPr>
          <p:cNvPr id="78" name="Line 37"/>
          <p:cNvSpPr>
            <a:spLocks noChangeShapeType="1"/>
          </p:cNvSpPr>
          <p:nvPr/>
        </p:nvSpPr>
        <p:spPr bwMode="auto">
          <a:xfrm flipV="1">
            <a:off x="7140575" y="3067050"/>
            <a:ext cx="144463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9" name="Line 38"/>
          <p:cNvSpPr>
            <a:spLocks noChangeShapeType="1"/>
          </p:cNvSpPr>
          <p:nvPr/>
        </p:nvSpPr>
        <p:spPr bwMode="auto">
          <a:xfrm flipV="1">
            <a:off x="7140575" y="3498850"/>
            <a:ext cx="144463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0" name="Line 39"/>
          <p:cNvSpPr>
            <a:spLocks noChangeShapeType="1"/>
          </p:cNvSpPr>
          <p:nvPr/>
        </p:nvSpPr>
        <p:spPr bwMode="auto">
          <a:xfrm flipV="1">
            <a:off x="7140575" y="3932238"/>
            <a:ext cx="144463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7021513" y="2778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32</a:t>
            </a:r>
          </a:p>
        </p:txBody>
      </p:sp>
      <p:sp>
        <p:nvSpPr>
          <p:cNvPr id="82" name="Text Box 41"/>
          <p:cNvSpPr txBox="1">
            <a:spLocks noChangeArrowheads="1"/>
          </p:cNvSpPr>
          <p:nvPr/>
        </p:nvSpPr>
        <p:spPr bwMode="auto">
          <a:xfrm>
            <a:off x="6972300" y="3211513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128</a:t>
            </a:r>
          </a:p>
        </p:txBody>
      </p:sp>
      <p:sp>
        <p:nvSpPr>
          <p:cNvPr id="83" name="Text Box 42"/>
          <p:cNvSpPr txBox="1">
            <a:spLocks noChangeArrowheads="1"/>
          </p:cNvSpPr>
          <p:nvPr/>
        </p:nvSpPr>
        <p:spPr bwMode="auto">
          <a:xfrm>
            <a:off x="6972300" y="36449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AU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128</a:t>
            </a:r>
          </a:p>
        </p:txBody>
      </p:sp>
      <p:sp>
        <p:nvSpPr>
          <p:cNvPr id="84" name="AutoShape 43"/>
          <p:cNvSpPr>
            <a:spLocks/>
          </p:cNvSpPr>
          <p:nvPr/>
        </p:nvSpPr>
        <p:spPr bwMode="auto">
          <a:xfrm>
            <a:off x="4643438" y="5300663"/>
            <a:ext cx="1795462" cy="690562"/>
          </a:xfrm>
          <a:prstGeom prst="borderCallout1">
            <a:avLst>
              <a:gd name="adj1" fmla="val 16551"/>
              <a:gd name="adj2" fmla="val 104245"/>
              <a:gd name="adj3" fmla="val -95403"/>
              <a:gd name="adj4" fmla="val 131653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Multiple cycles per access</a:t>
            </a:r>
          </a:p>
        </p:txBody>
      </p:sp>
    </p:spTree>
    <p:extLst>
      <p:ext uri="{BB962C8B-B14F-4D97-AF65-F5344CB8AC3E}">
        <p14:creationId xmlns:p14="http://schemas.microsoft.com/office/powerpoint/2010/main" val="113572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Use an FSM to sequence control steps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Set of states, transition on each clock edge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State values are binary encoded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Current state stored in a register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Next state</a:t>
            </a:r>
            <a:br>
              <a:rPr lang="en-AU" altLang="ko-KR" dirty="0">
                <a:ea typeface="굴림" panose="020B0600000101010101" pitchFamily="50" charset="-127"/>
              </a:rPr>
            </a:br>
            <a:r>
              <a:rPr lang="en-AU" altLang="ko-KR" dirty="0">
                <a:ea typeface="굴림" panose="020B0600000101010101" pitchFamily="50" charset="-127"/>
              </a:rPr>
              <a:t>= </a:t>
            </a:r>
            <a:r>
              <a:rPr lang="en-AU" altLang="ko-KR" i="1" dirty="0" err="1">
                <a:ea typeface="굴림" panose="020B0600000101010101" pitchFamily="50" charset="-127"/>
              </a:rPr>
              <a:t>f</a:t>
            </a:r>
            <a:r>
              <a:rPr lang="en-AU" altLang="ko-KR" i="1" baseline="-25000" dirty="0" err="1">
                <a:ea typeface="굴림" panose="020B0600000101010101" pitchFamily="50" charset="-127"/>
              </a:rPr>
              <a:t>n</a:t>
            </a:r>
            <a:r>
              <a:rPr lang="en-AU" altLang="ko-KR" dirty="0">
                <a:ea typeface="굴림" panose="020B0600000101010101" pitchFamily="50" charset="-127"/>
              </a:rPr>
              <a:t> (current state,</a:t>
            </a:r>
            <a:br>
              <a:rPr lang="en-AU" altLang="ko-KR" dirty="0">
                <a:ea typeface="굴림" panose="020B0600000101010101" pitchFamily="50" charset="-127"/>
              </a:rPr>
            </a:br>
            <a:r>
              <a:rPr lang="en-AU" altLang="ko-KR" dirty="0">
                <a:ea typeface="굴림" panose="020B0600000101010101" pitchFamily="50" charset="-127"/>
              </a:rPr>
              <a:t>		current inputs)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Control output signals</a:t>
            </a:r>
            <a:br>
              <a:rPr lang="en-AU" altLang="ko-KR" dirty="0">
                <a:ea typeface="굴림" panose="020B0600000101010101" pitchFamily="50" charset="-127"/>
              </a:rPr>
            </a:br>
            <a:r>
              <a:rPr lang="en-AU" altLang="ko-KR" dirty="0">
                <a:ea typeface="굴림" panose="020B0600000101010101" pitchFamily="50" charset="-127"/>
              </a:rPr>
              <a:t>= </a:t>
            </a:r>
            <a:r>
              <a:rPr lang="en-AU" altLang="ko-KR" i="1" dirty="0" err="1">
                <a:ea typeface="굴림" panose="020B0600000101010101" pitchFamily="50" charset="-127"/>
              </a:rPr>
              <a:t>f</a:t>
            </a:r>
            <a:r>
              <a:rPr lang="en-AU" altLang="ko-KR" i="1" baseline="-25000" dirty="0" err="1">
                <a:ea typeface="굴림" panose="020B0600000101010101" pitchFamily="50" charset="-127"/>
              </a:rPr>
              <a:t>o</a:t>
            </a:r>
            <a:r>
              <a:rPr lang="en-AU" altLang="ko-KR" dirty="0">
                <a:ea typeface="굴림" panose="020B0600000101010101" pitchFamily="50" charset="-127"/>
              </a:rPr>
              <a:t> (current state)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Finite State Machines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36</a:t>
            </a:fld>
            <a:endParaRPr lang="ko-KR" altLang="en-US" dirty="0"/>
          </a:p>
        </p:txBody>
      </p:sp>
      <p:pic>
        <p:nvPicPr>
          <p:cNvPr id="5" name="Picture 6" descr="f05-33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568" y="2703968"/>
            <a:ext cx="3795712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644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Cache Controller FSM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37</a:t>
            </a:fld>
            <a:endParaRPr lang="ko-KR" altLang="en-US" dirty="0"/>
          </a:p>
        </p:txBody>
      </p:sp>
      <p:pic>
        <p:nvPicPr>
          <p:cNvPr id="5" name="Picture 6" descr="f05-34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09" y="1449388"/>
            <a:ext cx="5400675" cy="495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5"/>
          <p:cNvSpPr>
            <a:spLocks/>
          </p:cNvSpPr>
          <p:nvPr/>
        </p:nvSpPr>
        <p:spPr bwMode="auto">
          <a:xfrm>
            <a:off x="6666447" y="1881188"/>
            <a:ext cx="1655762" cy="1800225"/>
          </a:xfrm>
          <a:prstGeom prst="borderCallout1">
            <a:avLst>
              <a:gd name="adj1" fmla="val 6347"/>
              <a:gd name="adj2" fmla="val -4602"/>
              <a:gd name="adj3" fmla="val 9347"/>
              <a:gd name="adj4" fmla="val -43722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Could partition into separate states to reduce clock cycle time</a:t>
            </a:r>
          </a:p>
        </p:txBody>
      </p:sp>
    </p:spTree>
    <p:extLst>
      <p:ext uri="{BB962C8B-B14F-4D97-AF65-F5344CB8AC3E}">
        <p14:creationId xmlns:p14="http://schemas.microsoft.com/office/powerpoint/2010/main" val="21359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Suppose two CPU cores share a physical address space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Write-through caches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Cache Coherence Problem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38</a:t>
            </a:fld>
            <a:endParaRPr lang="ko-KR" altLang="en-US" dirty="0"/>
          </a:p>
        </p:txBody>
      </p:sp>
      <p:graphicFrame>
        <p:nvGraphicFramePr>
          <p:cNvPr id="5" name="Group 68"/>
          <p:cNvGraphicFramePr>
            <a:graphicFrameLocks noGrp="1"/>
          </p:cNvGraphicFramePr>
          <p:nvPr/>
        </p:nvGraphicFramePr>
        <p:xfrm>
          <a:off x="684213" y="2636838"/>
          <a:ext cx="7845425" cy="2735263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step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A’s cache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B’s cache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 reads 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B reads 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 writes 1 to 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303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Informally: Reads return most recently written value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Formally: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P writes X; P reads X (no intervening writes)</a:t>
            </a:r>
            <a:br>
              <a:rPr lang="en-AU" altLang="ko-KR" dirty="0">
                <a:ea typeface="굴림" panose="020B0600000101010101" pitchFamily="50" charset="-127"/>
              </a:rPr>
            </a:b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read returns written value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P</a:t>
            </a:r>
            <a:r>
              <a:rPr lang="en-AU" altLang="ko-KR" baseline="-25000" dirty="0">
                <a:ea typeface="굴림" panose="020B0600000101010101" pitchFamily="50" charset="-127"/>
                <a:sym typeface="Symbol" panose="05050102010706020507" pitchFamily="18" charset="2"/>
              </a:rPr>
              <a:t>1</a:t>
            </a: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 writes X; P</a:t>
            </a:r>
            <a:r>
              <a:rPr lang="en-AU" altLang="ko-KR" baseline="-25000" dirty="0">
                <a:ea typeface="굴림" panose="020B0600000101010101" pitchFamily="50" charset="-127"/>
                <a:sym typeface="Symbol" panose="05050102010706020507" pitchFamily="18" charset="2"/>
              </a:rPr>
              <a:t>2</a:t>
            </a: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 reads X (sufficiently later)</a:t>
            </a:r>
            <a:b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</a:b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read returns written value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c.f. CPU B reading X after step 3 in example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P</a:t>
            </a:r>
            <a:r>
              <a:rPr lang="en-AU" altLang="ko-KR" baseline="-25000" dirty="0">
                <a:ea typeface="굴림" panose="020B0600000101010101" pitchFamily="50" charset="-127"/>
                <a:sym typeface="Symbol" panose="05050102010706020507" pitchFamily="18" charset="2"/>
              </a:rPr>
              <a:t>1</a:t>
            </a: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 writes X, P</a:t>
            </a:r>
            <a:r>
              <a:rPr lang="en-AU" altLang="ko-KR" baseline="-25000" dirty="0">
                <a:ea typeface="굴림" panose="020B0600000101010101" pitchFamily="50" charset="-127"/>
                <a:sym typeface="Symbol" panose="05050102010706020507" pitchFamily="18" charset="2"/>
              </a:rPr>
              <a:t>2</a:t>
            </a: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 writes X</a:t>
            </a:r>
            <a:b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</a:b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all processors see writes in the same order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End up with the same final value for X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Coherence Defined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16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Reliability: mean time to failure (MTTF)</a:t>
            </a:r>
          </a:p>
          <a:p>
            <a:r>
              <a:rPr lang="en-US" altLang="ko-KR" dirty="0"/>
              <a:t>Service interruption: mean time to repair (MTTR)</a:t>
            </a:r>
          </a:p>
          <a:p>
            <a:r>
              <a:rPr lang="en-US" altLang="ko-KR" dirty="0"/>
              <a:t>Mean time between failures</a:t>
            </a:r>
          </a:p>
          <a:p>
            <a:pPr lvl="1"/>
            <a:r>
              <a:rPr lang="en-US" altLang="ko-KR" dirty="0"/>
              <a:t>MTBF = MTTF + MTTR</a:t>
            </a:r>
          </a:p>
          <a:p>
            <a:r>
              <a:rPr lang="en-US" altLang="ko-KR" dirty="0"/>
              <a:t>Availability = MTTF / (MTTF + MTTR)</a:t>
            </a:r>
            <a:endParaRPr lang="en-AU" altLang="ko-KR" dirty="0">
              <a:ea typeface="굴림" panose="020B0600000101010101" pitchFamily="50" charset="-127"/>
            </a:endParaRPr>
          </a:p>
          <a:p>
            <a:r>
              <a:rPr lang="en-US" altLang="ko-KR" dirty="0"/>
              <a:t>Improving Availability</a:t>
            </a:r>
            <a:endParaRPr lang="en-AU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/>
              <a:t>Increase MTTF: fault avoidance, fault tolerance, fault forecasting</a:t>
            </a:r>
          </a:p>
          <a:p>
            <a:pPr lvl="1"/>
            <a:r>
              <a:rPr lang="en-US" altLang="ko-KR" dirty="0"/>
              <a:t>Reduce MTTR: improved tools and processes for diagnosis and repair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Dependability Measures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169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Operations performed by caches in multiprocessors to ensure coherence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Migration of data to local caches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Reduces bandwidth for shared memory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Replication of read-shared data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Reduces contention for access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Snooping protocols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Each cache monitors bus reads/writes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Directory-based protocols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Caches and memory record sharing status of blocks in a directory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Cache Coherence Protocols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74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Cache gets exclusive access to a block when it is to be written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Broadcasts an invalidate message on the bus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Subsequent read in another cache misses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Owning cache supplies updated value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Invalidating Snooping Protocols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41</a:t>
            </a:fld>
            <a:endParaRPr lang="ko-KR" altLang="en-US" dirty="0"/>
          </a:p>
        </p:txBody>
      </p:sp>
      <p:graphicFrame>
        <p:nvGraphicFramePr>
          <p:cNvPr id="5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28194"/>
              </p:ext>
            </p:extLst>
          </p:nvPr>
        </p:nvGraphicFramePr>
        <p:xfrm>
          <a:off x="538761" y="3932052"/>
          <a:ext cx="8281987" cy="2468748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activity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 activity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A’s cache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B’s cache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 reads 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miss for 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B reads 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miss for 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A writes 1 to 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 for 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CPU B read 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miss for 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970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When are writes seen by other processors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“Seen” means a read returns the written value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Can’t be instantaneously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Assumptions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A write completes only when all processors have seen it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A processor does not reorder writes with other accesses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Consequence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P writes X then writes Y</a:t>
            </a:r>
            <a:br>
              <a:rPr lang="en-AU" altLang="ko-KR" dirty="0">
                <a:ea typeface="굴림" panose="020B0600000101010101" pitchFamily="50" charset="-127"/>
              </a:rPr>
            </a:b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all processors that see new Y also see new X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Processors can reorder reads, but not writes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Memory Consistency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4503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Multilevel On-Chip Caches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43</a:t>
            </a:fld>
            <a:endParaRPr lang="ko-KR" alt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196975"/>
            <a:ext cx="63341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114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2-Level TLB Organization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44</a:t>
            </a:fld>
            <a:endParaRPr lang="ko-KR" altLang="en-US" dirty="0"/>
          </a:p>
        </p:txBody>
      </p:sp>
      <p:pic>
        <p:nvPicPr>
          <p:cNvPr id="5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7516813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592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Both have multi-banked caches that allow multiple accesses per cycle assuming no bank conflicts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Core i7 cache optimizations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Return requested word first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Non-blocking cache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Hit under miss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Miss under miss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Data prefetching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Supporting Multiple Issue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195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Combine cache blocking and </a:t>
            </a:r>
            <a:r>
              <a:rPr lang="en-US" altLang="ko-KR" dirty="0" err="1"/>
              <a:t>subword</a:t>
            </a:r>
            <a:r>
              <a:rPr lang="en-US" altLang="ko-KR" dirty="0"/>
              <a:t> parallelism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DGEMM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46</a:t>
            </a:fld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05038"/>
            <a:ext cx="698500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9301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Byte vs. word addressing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Example: 32-byte direct-mapped cache,</a:t>
            </a:r>
            <a:br>
              <a:rPr lang="en-AU" altLang="ko-KR" dirty="0">
                <a:ea typeface="굴림" panose="020B0600000101010101" pitchFamily="50" charset="-127"/>
              </a:rPr>
            </a:br>
            <a:r>
              <a:rPr lang="en-AU" altLang="ko-KR" dirty="0">
                <a:ea typeface="굴림" panose="020B0600000101010101" pitchFamily="50" charset="-127"/>
              </a:rPr>
              <a:t>4-byte blocks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Byte 36 maps to block 1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Word 36 maps to block 4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Ignoring memory system effects when writing or generating code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Example: iterating over rows vs. columns of arrays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Large strides result in poor locality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Pitfalls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52465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In multiprocessor with shared L2 or L3 cache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Less associativity than cores results in conflict misses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More cores </a:t>
            </a:r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need to increase associativity</a:t>
            </a:r>
          </a:p>
          <a:p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Using AMAT to evaluate performance of out-of-order processors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Ignores effect of non-blocked accesses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Instead, evaluate performance by simulation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Pitfalls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6034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Extending address range using segments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E.g., Intel 80286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But a segment is not always big enough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Makes address arithmetic complicated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Implementing a VMM on an ISA not designed for virtualization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E.g., non-privileged instructions accessing hardware resources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Either extend ISA, or require guest OS not to use problematic instructions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Pitfalls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214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Hamming distance</a:t>
            </a:r>
          </a:p>
          <a:p>
            <a:pPr lvl="1"/>
            <a:r>
              <a:rPr lang="en-US" altLang="ko-KR" dirty="0"/>
              <a:t>Number of bits that are different between two bit patterns</a:t>
            </a:r>
          </a:p>
          <a:p>
            <a:r>
              <a:rPr lang="en-US" altLang="ko-KR" dirty="0"/>
              <a:t>Minimum distance = 2 provides </a:t>
            </a:r>
            <a:r>
              <a:rPr lang="en-US" altLang="ko-KR" dirty="0">
                <a:sym typeface="Wingdings" panose="05000000000000000000" pitchFamily="2" charset="2"/>
              </a:rPr>
              <a:t>single bit error detection</a:t>
            </a:r>
          </a:p>
          <a:p>
            <a:pPr lvl="1"/>
            <a:r>
              <a:rPr lang="en-US" altLang="ko-KR" dirty="0"/>
              <a:t>E.g. parity code</a:t>
            </a:r>
          </a:p>
          <a:p>
            <a:r>
              <a:rPr lang="en-US" altLang="ko-KR" dirty="0"/>
              <a:t>Minimum distance = 3 provides single error correction, 2 bit error detection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Hamming SEC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38393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Fast memories are small, large memories are slow</a:t>
            </a:r>
          </a:p>
          <a:p>
            <a:pPr lvl="1"/>
            <a:r>
              <a:rPr lang="en-US" altLang="ko-KR" dirty="0"/>
              <a:t>We really want fast, large memories </a:t>
            </a:r>
            <a:r>
              <a:rPr lang="en-US" altLang="ko-KR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Caching gives this illusion </a:t>
            </a:r>
          </a:p>
          <a:p>
            <a:r>
              <a:rPr lang="en-US" altLang="ko-KR" dirty="0"/>
              <a:t>Principle of locality</a:t>
            </a:r>
          </a:p>
          <a:p>
            <a:pPr lvl="1"/>
            <a:r>
              <a:rPr lang="en-US" altLang="ko-KR" dirty="0"/>
              <a:t>Programs use a small part of their memory space frequently</a:t>
            </a:r>
          </a:p>
          <a:p>
            <a:r>
              <a:rPr lang="en-US" altLang="ko-KR" dirty="0"/>
              <a:t>Memory hierarchy</a:t>
            </a:r>
          </a:p>
          <a:p>
            <a:pPr lvl="1"/>
            <a:r>
              <a:rPr lang="en-US" altLang="ko-KR" dirty="0"/>
              <a:t>L1 cache </a:t>
            </a:r>
            <a:r>
              <a:rPr lang="en-US" altLang="ko-KR" dirty="0">
                <a:sym typeface="Symbol" panose="05050102010706020507" pitchFamily="18" charset="2"/>
              </a:rPr>
              <a:t> L2 cache  …  DRAM memory</a:t>
            </a:r>
            <a:br>
              <a:rPr lang="en-US" altLang="ko-KR" dirty="0">
                <a:sym typeface="Symbol" panose="05050102010706020507" pitchFamily="18" charset="2"/>
              </a:rPr>
            </a:br>
            <a:r>
              <a:rPr lang="en-US" altLang="ko-KR" dirty="0">
                <a:sym typeface="Symbol" panose="05050102010706020507" pitchFamily="18" charset="2"/>
              </a:rPr>
              <a:t> disk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Memory system design is critical for multiprocessors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Concluding Remarks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016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To calculate Hamming code:</a:t>
            </a:r>
          </a:p>
          <a:p>
            <a:pPr lvl="1"/>
            <a:r>
              <a:rPr lang="en-US" altLang="ko-KR" dirty="0"/>
              <a:t>Number bits from 1 on the left</a:t>
            </a:r>
          </a:p>
          <a:p>
            <a:pPr lvl="1"/>
            <a:r>
              <a:rPr lang="en-US" altLang="ko-KR" dirty="0"/>
              <a:t>All bit positions that are a power 2 are parity bits</a:t>
            </a:r>
          </a:p>
          <a:p>
            <a:pPr lvl="1"/>
            <a:r>
              <a:rPr lang="en-US" altLang="ko-KR" dirty="0"/>
              <a:t>Each parity bit checks certain data bits: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Encoding SEC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933825"/>
            <a:ext cx="604837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08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Value of parity bits indicates which bits are in error</a:t>
            </a:r>
          </a:p>
          <a:p>
            <a:pPr lvl="1"/>
            <a:r>
              <a:rPr lang="en-US" altLang="ko-KR" dirty="0"/>
              <a:t>Use numbering from encoding procedure</a:t>
            </a:r>
          </a:p>
          <a:p>
            <a:pPr lvl="1"/>
            <a:r>
              <a:rPr lang="en-US" altLang="ko-KR" dirty="0"/>
              <a:t>E.g.</a:t>
            </a:r>
          </a:p>
          <a:p>
            <a:pPr lvl="2"/>
            <a:r>
              <a:rPr lang="en-US" altLang="ko-KR" dirty="0"/>
              <a:t>Parity bits = 0000 indicates no error</a:t>
            </a:r>
          </a:p>
          <a:p>
            <a:pPr lvl="2"/>
            <a:r>
              <a:rPr lang="en-US" altLang="ko-KR" dirty="0"/>
              <a:t>Parity bits = 1010 indicates bit 10 was flipped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Decoding SEC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953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Add an additional parity bit for the whole word (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n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Make Hamming distance = 4</a:t>
            </a:r>
          </a:p>
          <a:p>
            <a:r>
              <a:rPr lang="en-US" altLang="ko-KR" dirty="0"/>
              <a:t>Decoding:</a:t>
            </a:r>
          </a:p>
          <a:p>
            <a:pPr lvl="1"/>
            <a:r>
              <a:rPr lang="en-US" altLang="ko-KR" dirty="0"/>
              <a:t>Let H = SEC parity bits</a:t>
            </a:r>
          </a:p>
          <a:p>
            <a:pPr lvl="2"/>
            <a:r>
              <a:rPr lang="en-US" altLang="ko-KR" dirty="0"/>
              <a:t>H even,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n</a:t>
            </a:r>
            <a:r>
              <a:rPr lang="en-US" altLang="ko-KR" dirty="0"/>
              <a:t> even, no error</a:t>
            </a:r>
          </a:p>
          <a:p>
            <a:pPr lvl="2"/>
            <a:r>
              <a:rPr lang="en-US" altLang="ko-KR" dirty="0"/>
              <a:t>H odd,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n</a:t>
            </a:r>
            <a:r>
              <a:rPr lang="en-US" altLang="ko-KR" dirty="0"/>
              <a:t> odd, correctable single bit error</a:t>
            </a:r>
          </a:p>
          <a:p>
            <a:pPr lvl="2"/>
            <a:r>
              <a:rPr lang="en-US" altLang="ko-KR" dirty="0"/>
              <a:t>H even,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n</a:t>
            </a:r>
            <a:r>
              <a:rPr lang="en-US" altLang="ko-KR" dirty="0"/>
              <a:t> odd, error in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n</a:t>
            </a:r>
            <a:r>
              <a:rPr lang="en-US" altLang="ko-KR" dirty="0"/>
              <a:t> bit</a:t>
            </a:r>
          </a:p>
          <a:p>
            <a:pPr lvl="2"/>
            <a:r>
              <a:rPr lang="en-US" altLang="ko-KR" dirty="0"/>
              <a:t>H odd,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n</a:t>
            </a:r>
            <a:r>
              <a:rPr lang="en-US" altLang="ko-KR" dirty="0"/>
              <a:t> even, double error occurred</a:t>
            </a:r>
          </a:p>
          <a:p>
            <a:r>
              <a:rPr lang="en-US" altLang="ko-KR" dirty="0"/>
              <a:t>Note:  ECC DRAM uses SEC/DEC with 8 bits protecting each 64 bits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SEC/DEC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215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Host computer emulates guest operating system and machine resources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Improved isolation of multiple guests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Avoids security and reliability problems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Aids sharing of resources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Virtualization has some performance impact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Feasible with modern high-performance </a:t>
            </a:r>
            <a:r>
              <a:rPr lang="en-AU" altLang="ko-KR" dirty="0" err="1">
                <a:ea typeface="굴림" panose="020B0600000101010101" pitchFamily="50" charset="-127"/>
              </a:rPr>
              <a:t>comptuers</a:t>
            </a:r>
            <a:endParaRPr lang="en-AU" altLang="ko-KR" dirty="0">
              <a:ea typeface="굴림" panose="020B0600000101010101" pitchFamily="50" charset="-127"/>
            </a:endParaRPr>
          </a:p>
          <a:p>
            <a:r>
              <a:rPr lang="en-AU" altLang="ko-KR" dirty="0">
                <a:ea typeface="굴림" panose="020B0600000101010101" pitchFamily="50" charset="-127"/>
              </a:rPr>
              <a:t>Examples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IBM VM/370 (1970s technology!)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VMWare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Microsoft Virtual PC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Virtual Machines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8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16796</TotalTime>
  <Words>2138</Words>
  <Application>Microsoft Office PowerPoint</Application>
  <PresentationFormat>화면 슬라이드 쇼(4:3)</PresentationFormat>
  <Paragraphs>496</Paragraphs>
  <Slides>50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50</vt:i4>
      </vt:variant>
    </vt:vector>
  </HeadingPairs>
  <TitlesOfParts>
    <vt:vector size="57" baseType="lpstr"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Memory Hierarchy</vt:lpstr>
      <vt:lpstr>Major topics</vt:lpstr>
      <vt:lpstr>Dependability</vt:lpstr>
      <vt:lpstr>Dependability Measures</vt:lpstr>
      <vt:lpstr>The Hamming SEC Code</vt:lpstr>
      <vt:lpstr>Encoding SEC</vt:lpstr>
      <vt:lpstr>Decoding SEC</vt:lpstr>
      <vt:lpstr>SEC/DEC Code</vt:lpstr>
      <vt:lpstr>Virtual Machines</vt:lpstr>
      <vt:lpstr>Virtual Machine Monitor</vt:lpstr>
      <vt:lpstr>Example: Timer Virtualization</vt:lpstr>
      <vt:lpstr>Instruction Set Support</vt:lpstr>
      <vt:lpstr>Virtual Memory</vt:lpstr>
      <vt:lpstr>Address Translation</vt:lpstr>
      <vt:lpstr>Page Fault Penalty</vt:lpstr>
      <vt:lpstr>Page Tables</vt:lpstr>
      <vt:lpstr>Translation Using a Page Table</vt:lpstr>
      <vt:lpstr>Mapping Pages to Storage</vt:lpstr>
      <vt:lpstr>Replacement and Writes</vt:lpstr>
      <vt:lpstr>Fast Translation Using a TLB</vt:lpstr>
      <vt:lpstr>Fast Translation Using a TLB</vt:lpstr>
      <vt:lpstr>TLB Misses</vt:lpstr>
      <vt:lpstr>TLB Miss Handler</vt:lpstr>
      <vt:lpstr>Page Fault Handler</vt:lpstr>
      <vt:lpstr>TLB and Cache Interaction</vt:lpstr>
      <vt:lpstr>Memory Protection</vt:lpstr>
      <vt:lpstr>The Memory Hierarchy</vt:lpstr>
      <vt:lpstr>Block Placement</vt:lpstr>
      <vt:lpstr>Finding a Block</vt:lpstr>
      <vt:lpstr>Replacement</vt:lpstr>
      <vt:lpstr>Write Policy</vt:lpstr>
      <vt:lpstr>Sources of Misses</vt:lpstr>
      <vt:lpstr>Cache Design Trade-offs</vt:lpstr>
      <vt:lpstr>Cache Control</vt:lpstr>
      <vt:lpstr>Interface Signals</vt:lpstr>
      <vt:lpstr>Finite State Machines</vt:lpstr>
      <vt:lpstr>Cache Controller FSM</vt:lpstr>
      <vt:lpstr>Cache Coherence Problem</vt:lpstr>
      <vt:lpstr>Coherence Defined</vt:lpstr>
      <vt:lpstr>Cache Coherence Protocols</vt:lpstr>
      <vt:lpstr>Invalidating Snooping Protocols</vt:lpstr>
      <vt:lpstr>Memory Consistency</vt:lpstr>
      <vt:lpstr>Multilevel On-Chip Caches</vt:lpstr>
      <vt:lpstr>2-Level TLB Organization</vt:lpstr>
      <vt:lpstr>Supporting Multiple Issue</vt:lpstr>
      <vt:lpstr>DGEMM</vt:lpstr>
      <vt:lpstr>Pitfalls</vt:lpstr>
      <vt:lpstr>Pitfalls</vt:lpstr>
      <vt:lpstr>Pitfalls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Paik</dc:creator>
  <cp:lastModifiedBy>김민성</cp:lastModifiedBy>
  <cp:revision>417</cp:revision>
  <cp:lastPrinted>2016-01-18T09:24:16Z</cp:lastPrinted>
  <dcterms:created xsi:type="dcterms:W3CDTF">2015-03-25T07:39:32Z</dcterms:created>
  <dcterms:modified xsi:type="dcterms:W3CDTF">2017-05-24T07:14:21Z</dcterms:modified>
</cp:coreProperties>
</file>