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8"/>
  </p:notesMasterIdLst>
  <p:handoutMasterIdLst>
    <p:handoutMasterId r:id="rId59"/>
  </p:handoutMasterIdLst>
  <p:sldIdLst>
    <p:sldId id="27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1" r:id="rId53"/>
    <p:sldId id="410" r:id="rId54"/>
    <p:sldId id="412" r:id="rId55"/>
    <p:sldId id="413" r:id="rId56"/>
    <p:sldId id="414" r:id="rId57"/>
  </p:sldIdLst>
  <p:sldSz cx="9144000" cy="6858000" type="screen4x3"/>
  <p:notesSz cx="6797675" cy="9874250"/>
  <p:defaultTextStyle>
    <a:defPPr>
      <a:defRPr lang="ko-KR"/>
    </a:defPPr>
    <a:lvl1pPr marL="0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1pPr>
    <a:lvl2pPr marL="427922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2pPr>
    <a:lvl3pPr marL="855844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3pPr>
    <a:lvl4pPr marL="1283766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4pPr>
    <a:lvl5pPr marL="1711688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5pPr>
    <a:lvl6pPr marL="2139611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6pPr>
    <a:lvl7pPr marL="2567532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7pPr>
    <a:lvl8pPr marL="2995454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8pPr>
    <a:lvl9pPr marL="3423377" algn="l" defTabSz="855844" rtl="0" eaLnBrk="1" latinLnBrk="1" hangingPunct="1">
      <a:defRPr sz="16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A39"/>
    <a:srgbClr val="092F19"/>
    <a:srgbClr val="990000"/>
    <a:srgbClr val="5B9BD5"/>
    <a:srgbClr val="997300"/>
    <a:srgbClr val="7030A0"/>
    <a:srgbClr val="FFC000"/>
    <a:srgbClr val="567FCA"/>
    <a:srgbClr val="C55A11"/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1951" autoAdjust="0"/>
  </p:normalViewPr>
  <p:slideViewPr>
    <p:cSldViewPr snapToGrid="0">
      <p:cViewPr varScale="1">
        <p:scale>
          <a:sx n="106" d="100"/>
          <a:sy n="106" d="100"/>
        </p:scale>
        <p:origin x="16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8656-775B-425D-8FE9-0D5E4232644B}" type="datetimeFigureOut">
              <a:rPr lang="ko-KR" altLang="en-US" smtClean="0"/>
              <a:t>2017-05-07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55BCA-FEF2-4859-A621-FFE2875E006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6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4EF31-6CD5-4FB0-9FC3-44111ADD63E3}" type="datetimeFigureOut">
              <a:rPr lang="ko-KR" altLang="en-US" smtClean="0"/>
              <a:t>2017-05-07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790E-A74F-4861-8676-CEF8E1EDC54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1pPr>
    <a:lvl2pPr marL="427922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2pPr>
    <a:lvl3pPr marL="855844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3pPr>
    <a:lvl4pPr marL="1283766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4pPr>
    <a:lvl5pPr marL="1711688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5pPr>
    <a:lvl6pPr marL="2139611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6pPr>
    <a:lvl7pPr marL="2567532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7pPr>
    <a:lvl8pPr marL="2995454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8pPr>
    <a:lvl9pPr marL="3423377" algn="l" defTabSz="855844" rtl="0" eaLnBrk="1" latinLnBrk="1" hangingPunct="1">
      <a:defRPr sz="11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F790E-A74F-4861-8676-CEF8E1EDC543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09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1011288"/>
          </a:xfrm>
        </p:spPr>
        <p:txBody>
          <a:bodyPr>
            <a:normAutofit/>
          </a:bodyPr>
          <a:lstStyle>
            <a:lvl1pPr marL="0" indent="0" algn="r">
              <a:buNone/>
              <a:defRPr sz="3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Autofit/>
          </a:bodyPr>
          <a:lstStyle>
            <a:lvl1pPr marL="0" indent="0">
              <a:lnSpc>
                <a:spcPct val="150000"/>
              </a:lnSpc>
              <a:buNone/>
              <a:defRPr sz="18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  <p:pic>
        <p:nvPicPr>
          <p:cNvPr id="1026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250" y="70753"/>
            <a:ext cx="15811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5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15"/>
          <p:cNvSpPr>
            <a:spLocks noGrp="1"/>
          </p:cNvSpPr>
          <p:nvPr>
            <p:ph sz="quarter" idx="14"/>
          </p:nvPr>
        </p:nvSpPr>
        <p:spPr>
          <a:xfrm>
            <a:off x="205740" y="656846"/>
            <a:ext cx="8740140" cy="5743954"/>
          </a:xfrm>
        </p:spPr>
        <p:txBody>
          <a:bodyPr>
            <a:normAutofit/>
          </a:bodyPr>
          <a:lstStyle>
            <a:lvl1pPr>
              <a:defRPr sz="28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46A39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4938" y="6462485"/>
            <a:ext cx="2321112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710D401-E67E-491A-A509-A96343E41EB2}" type="datetime1">
              <a:rPr lang="ko-KR" altLang="en-US" smtClean="0"/>
              <a:pPr/>
              <a:t>2017-05-07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2485"/>
            <a:ext cx="30861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1444" y="6462485"/>
            <a:ext cx="2321112" cy="365125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026F2D-D360-439B-9257-A5636D3F00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189697" y="611021"/>
            <a:ext cx="8459005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31" y="6462485"/>
            <a:ext cx="10450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8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4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962155"/>
          </a:xfrm>
        </p:spPr>
        <p:txBody>
          <a:bodyPr>
            <a:normAutofit/>
          </a:bodyPr>
          <a:lstStyle>
            <a:lvl1pPr marL="0" indent="0" algn="r">
              <a:buNone/>
              <a:defRPr sz="30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  <p:pic>
        <p:nvPicPr>
          <p:cNvPr id="3074" name="Picture 2" descr="건국대학교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62" y="84053"/>
            <a:ext cx="15811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306977" y="1332409"/>
            <a:ext cx="8530046" cy="1193100"/>
          </a:xfrm>
        </p:spPr>
        <p:txBody>
          <a:bodyPr anchor="b">
            <a:normAutofit/>
          </a:bodyPr>
          <a:lstStyle>
            <a:lvl1pPr algn="l">
              <a:defRPr sz="36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962155"/>
          </a:xfrm>
        </p:spPr>
        <p:txBody>
          <a:bodyPr>
            <a:normAutofit/>
          </a:bodyPr>
          <a:lstStyle>
            <a:lvl1pPr marL="0" indent="0" algn="r">
              <a:buNone/>
              <a:defRPr sz="16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887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7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1" indent="0" algn="ctr">
              <a:buNone/>
              <a:defRPr sz="1200"/>
            </a:lvl9pPr>
          </a:lstStyle>
          <a:p>
            <a:endParaRPr lang="ko-KR" altLang="en-US" dirty="0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453003" y="5407754"/>
            <a:ext cx="1738316" cy="934398"/>
            <a:chOff x="364804" y="4591369"/>
            <a:chExt cx="1592585" cy="778665"/>
          </a:xfrm>
        </p:grpSpPr>
        <p:cxnSp>
          <p:nvCxnSpPr>
            <p:cNvPr id="10" name="직선 연결선 9"/>
            <p:cNvCxnSpPr/>
            <p:nvPr userDrawn="1"/>
          </p:nvCxnSpPr>
          <p:spPr>
            <a:xfrm>
              <a:off x="364804" y="459136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 userDrawn="1"/>
          </p:nvCxnSpPr>
          <p:spPr>
            <a:xfrm>
              <a:off x="364804" y="4849699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 userDrawn="1"/>
          </p:nvCxnSpPr>
          <p:spPr>
            <a:xfrm>
              <a:off x="364804" y="5110211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364804" y="5370034"/>
              <a:ext cx="1592585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직선 연결선 14"/>
          <p:cNvCxnSpPr/>
          <p:nvPr userDrawn="1"/>
        </p:nvCxnSpPr>
        <p:spPr>
          <a:xfrm>
            <a:off x="364804" y="2486323"/>
            <a:ext cx="8406000" cy="0"/>
          </a:xfrm>
          <a:prstGeom prst="line">
            <a:avLst/>
          </a:prstGeom>
          <a:ln w="12700">
            <a:solidFill>
              <a:srgbClr val="146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364804" y="5321809"/>
            <a:ext cx="1826515" cy="1098317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buNone/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ko-KR" altLang="en-US" dirty="0"/>
              <a:t>줄 간격 맞추려면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Shift + Enter</a:t>
            </a:r>
          </a:p>
        </p:txBody>
      </p:sp>
    </p:spTree>
    <p:extLst>
      <p:ext uri="{BB962C8B-B14F-4D97-AF65-F5344CB8AC3E}">
        <p14:creationId xmlns:p14="http://schemas.microsoft.com/office/powerpoint/2010/main" val="242469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655" y="65688"/>
            <a:ext cx="8400882" cy="6664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" y="1156357"/>
            <a:ext cx="8740140" cy="519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938" y="6356353"/>
            <a:ext cx="232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1E624B1F-0AE0-4D90-A2D1-9548DFBFB3A9}" type="datetime1">
              <a:rPr lang="ko-KR" altLang="en-US" smtClean="0"/>
              <a:pPr/>
              <a:t>2017-05-07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ko-KR" dirty="0" smtClean="0"/>
              <a:t>http://compiler.korea.ac.kr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32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4026F2D-D360-439B-9257-A5636D3F00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40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718" r:id="rId3"/>
    <p:sldLayoutId id="214748373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1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146A3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43" indent="-171443" algn="l" defTabSz="685772" rtl="0" eaLnBrk="1" latinLnBrk="1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30" indent="-171443" algn="l" defTabSz="685772" rtl="0" eaLnBrk="1" latinLnBrk="1" hangingPunct="1">
        <a:lnSpc>
          <a:spcPct val="150000"/>
        </a:lnSpc>
        <a:spcBef>
          <a:spcPts val="374"/>
        </a:spcBef>
        <a:buFont typeface="맑은 고딕" panose="020B0503020000020004" pitchFamily="50" charset="-127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15" indent="-171443" algn="l" defTabSz="685772" rtl="0" eaLnBrk="1" latinLnBrk="1" hangingPunct="1">
        <a:lnSpc>
          <a:spcPct val="150000"/>
        </a:lnSpc>
        <a:spcBef>
          <a:spcPts val="374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02" indent="-171443" algn="l" defTabSz="685772" rtl="0" eaLnBrk="1" latinLnBrk="1" hangingPunct="1">
        <a:lnSpc>
          <a:spcPct val="150000"/>
        </a:lnSpc>
        <a:spcBef>
          <a:spcPts val="374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2989" indent="-171443" algn="l" defTabSz="685772" rtl="0" eaLnBrk="1" latinLnBrk="1" hangingPunct="1">
        <a:lnSpc>
          <a:spcPct val="150000"/>
        </a:lnSpc>
        <a:spcBef>
          <a:spcPts val="3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874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1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7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altLang="ko-KR" sz="4400" dirty="0" smtClean="0">
                <a:ea typeface="굴림" panose="020B0600000101010101" pitchFamily="50" charset="-127"/>
              </a:rPr>
              <a:t>The Processor (2/3)</a:t>
            </a:r>
            <a:endParaRPr lang="en-AU" altLang="ko-KR" sz="4400" dirty="0">
              <a:ea typeface="굴림" panose="020B0600000101010101" pitchFamily="50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364804" y="5321809"/>
            <a:ext cx="1853295" cy="10983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Chapter 4 (2/3)</a:t>
            </a:r>
            <a:endParaRPr lang="en-US" altLang="ko-KR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306977" y="2509835"/>
            <a:ext cx="8530046" cy="1953523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dirty="0" smtClean="0"/>
              <a:t>Microprocessor Design and Application</a:t>
            </a:r>
          </a:p>
          <a:p>
            <a:r>
              <a:rPr lang="ko-KR" altLang="en-US" dirty="0" smtClean="0"/>
              <a:t>마이크로 프로세서 설계 및 응용</a:t>
            </a:r>
            <a:endParaRPr lang="en-US" altLang="ko-KR" dirty="0" smtClean="0"/>
          </a:p>
          <a:p>
            <a:r>
              <a:rPr lang="en-US" altLang="ko-KR" dirty="0" smtClean="0"/>
              <a:t>2017 Spring</a:t>
            </a:r>
          </a:p>
          <a:p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Minseong Kim (</a:t>
            </a:r>
            <a:r>
              <a:rPr lang="ko-KR" altLang="en-US" dirty="0" smtClean="0"/>
              <a:t>김민성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73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If a comparison register is a destination of immediately preceding load instruction</a:t>
            </a:r>
          </a:p>
          <a:p>
            <a:pPr lvl="1"/>
            <a:r>
              <a:rPr lang="en-US" altLang="ko-KR" dirty="0"/>
              <a:t>Need 2 stall cycles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Hazards for Branches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stalled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79838" y="4294188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IF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427538" y="4294188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284663" y="4221163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32363" y="4221163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80063" y="4221163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27763" y="4221163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EX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MEM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WB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55650" y="4302125"/>
            <a:ext cx="170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stalled</a:t>
            </a:r>
            <a:endParaRPr lang="en-AU" altLang="ko-KR" sz="1800" smtClean="0">
              <a:solidFill>
                <a:srgbClr val="91AFBF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lw 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addr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$0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target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5076825" y="4364038"/>
            <a:ext cx="360363" cy="287337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57245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63722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In deeper and superscalar pipelines, branch penalty is more significant</a:t>
            </a:r>
          </a:p>
          <a:p>
            <a:r>
              <a:rPr lang="en-US" altLang="ko-KR" dirty="0"/>
              <a:t>Use dynamic prediction</a:t>
            </a:r>
          </a:p>
          <a:p>
            <a:pPr lvl="1"/>
            <a:r>
              <a:rPr lang="en-US" altLang="ko-KR" dirty="0"/>
              <a:t>Branch prediction buffer (aka branch history table)</a:t>
            </a:r>
          </a:p>
          <a:p>
            <a:pPr lvl="1"/>
            <a:r>
              <a:rPr lang="en-US" altLang="ko-KR" dirty="0"/>
              <a:t>Indexed by recent branch instruction addresses</a:t>
            </a:r>
          </a:p>
          <a:p>
            <a:pPr lvl="1"/>
            <a:r>
              <a:rPr lang="en-US" altLang="ko-KR" dirty="0"/>
              <a:t>Stores outcome (taken/not taken)</a:t>
            </a:r>
          </a:p>
          <a:p>
            <a:pPr lvl="1"/>
            <a:r>
              <a:rPr lang="en-US" altLang="ko-KR" dirty="0"/>
              <a:t>To execute a branch</a:t>
            </a:r>
          </a:p>
          <a:p>
            <a:pPr lvl="2"/>
            <a:r>
              <a:rPr lang="en-US" altLang="ko-KR" dirty="0"/>
              <a:t>Check table, expect the same outcome</a:t>
            </a:r>
          </a:p>
          <a:p>
            <a:pPr lvl="2"/>
            <a:r>
              <a:rPr lang="en-US" altLang="ko-KR" dirty="0"/>
              <a:t>Start fetching from fall-through or target</a:t>
            </a:r>
          </a:p>
          <a:p>
            <a:pPr lvl="2"/>
            <a:r>
              <a:rPr lang="en-US" altLang="ko-KR" dirty="0"/>
              <a:t>If wrong, flush pipeline and flip prediction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Branch Prediction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855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Inner loop branches </a:t>
            </a:r>
            <a:r>
              <a:rPr lang="en-US" altLang="ko-KR" dirty="0" err="1"/>
              <a:t>mispredicted</a:t>
            </a:r>
            <a:r>
              <a:rPr lang="en-US" altLang="ko-KR" dirty="0"/>
              <a:t> twice!</a:t>
            </a:r>
            <a:endParaRPr lang="en-AU" altLang="ko-KR" dirty="0">
              <a:ea typeface="굴림" panose="020B0600000101010101" pitchFamily="50" charset="-127"/>
            </a:endParaRP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err="1" smtClean="0"/>
              <a:t>Mispredict</a:t>
            </a:r>
            <a:r>
              <a:rPr lang="en-US" altLang="ko-KR" dirty="0" smtClean="0"/>
              <a:t> </a:t>
            </a:r>
            <a:r>
              <a:rPr lang="en-US" altLang="ko-KR" dirty="0"/>
              <a:t>as taken on last iteration of inner loop</a:t>
            </a:r>
          </a:p>
          <a:p>
            <a:pPr lvl="1"/>
            <a:r>
              <a:rPr lang="en-US" altLang="ko-KR" dirty="0"/>
              <a:t>Then </a:t>
            </a:r>
            <a:r>
              <a:rPr lang="en-US" altLang="ko-KR" dirty="0" err="1"/>
              <a:t>mispredict</a:t>
            </a:r>
            <a:r>
              <a:rPr lang="en-US" altLang="ko-KR" dirty="0"/>
              <a:t> as not taken on first iteration of inner loop next time around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1-Bit Predictor: Shortcoming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00338" y="3140075"/>
            <a:ext cx="2447925" cy="431800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17663" y="1916113"/>
            <a:ext cx="3536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outer: …</a:t>
            </a:r>
            <a:b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    …</a:t>
            </a:r>
            <a:b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inner: …</a:t>
            </a: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    …</a:t>
            </a: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    </a:t>
            </a:r>
            <a:r>
              <a:rPr lang="en-US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beq</a:t>
            </a: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…, …, inner</a:t>
            </a:r>
            <a:b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    …</a:t>
            </a:r>
            <a:b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      </a:t>
            </a:r>
            <a:r>
              <a:rPr lang="en-US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</a:rPr>
              <a:t>beq</a:t>
            </a:r>
            <a:r>
              <a:rPr lang="en-US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 …, …, outer</a:t>
            </a:r>
            <a:endParaRPr lang="en-AU" altLang="ko-KR" sz="2000" dirty="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5219700" y="3378200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5580063" y="2730500"/>
            <a:ext cx="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356100" y="2730500"/>
            <a:ext cx="1223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219700" y="3954463"/>
            <a:ext cx="720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940425" y="2082800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4356100" y="2082800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5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Only change prediction on two successive </a:t>
            </a:r>
            <a:r>
              <a:rPr lang="en-US" altLang="ko-KR" dirty="0" err="1"/>
              <a:t>mispredictions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2-Bit Predictor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7" name="Picture 6" descr="f04-63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2513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03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Even with predictor, still need to calculate the target address</a:t>
            </a:r>
          </a:p>
          <a:p>
            <a:pPr lvl="1"/>
            <a:r>
              <a:rPr lang="en-US" altLang="ko-KR" dirty="0"/>
              <a:t>1-cycle penalty for a taken branch</a:t>
            </a:r>
          </a:p>
          <a:p>
            <a:r>
              <a:rPr lang="en-US" altLang="ko-KR" dirty="0"/>
              <a:t>Branch target buffer</a:t>
            </a:r>
          </a:p>
          <a:p>
            <a:pPr lvl="1"/>
            <a:r>
              <a:rPr lang="en-US" altLang="ko-KR" dirty="0"/>
              <a:t>Cache of target addresses</a:t>
            </a:r>
          </a:p>
          <a:p>
            <a:pPr lvl="1"/>
            <a:r>
              <a:rPr lang="en-US" altLang="ko-KR" dirty="0"/>
              <a:t>Indexed by PC when instruction fetched</a:t>
            </a:r>
          </a:p>
          <a:p>
            <a:pPr lvl="2"/>
            <a:r>
              <a:rPr lang="en-US" altLang="ko-KR" dirty="0"/>
              <a:t>If hit and instruction is branch predicted taken, can fetch target immediately</a:t>
            </a:r>
            <a:endParaRPr lang="en-AU" altLang="ko-KR" dirty="0"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Calculating the Branch Target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71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“Unexpected” events requiring change</a:t>
            </a:r>
            <a:br>
              <a:rPr lang="en-US" altLang="ko-KR" dirty="0"/>
            </a:br>
            <a:r>
              <a:rPr lang="en-US" altLang="ko-KR" dirty="0"/>
              <a:t>in flow of control</a:t>
            </a:r>
          </a:p>
          <a:p>
            <a:pPr lvl="1"/>
            <a:r>
              <a:rPr lang="en-US" altLang="ko-KR" dirty="0"/>
              <a:t>Different ISAs use the terms differently</a:t>
            </a:r>
          </a:p>
          <a:p>
            <a:r>
              <a:rPr lang="en-US" altLang="ko-KR" dirty="0"/>
              <a:t>Exception</a:t>
            </a:r>
          </a:p>
          <a:p>
            <a:pPr lvl="1"/>
            <a:r>
              <a:rPr lang="en-US" altLang="ko-KR" dirty="0"/>
              <a:t>Arises within the CPU</a:t>
            </a:r>
          </a:p>
          <a:p>
            <a:pPr lvl="2"/>
            <a:r>
              <a:rPr lang="en-US" altLang="ko-KR" dirty="0"/>
              <a:t>e.g., undefined opcode, overflow, </a:t>
            </a:r>
            <a:r>
              <a:rPr lang="en-US" altLang="ko-KR" dirty="0" err="1"/>
              <a:t>syscall</a:t>
            </a:r>
            <a:r>
              <a:rPr lang="en-US" altLang="ko-KR" dirty="0"/>
              <a:t>, …</a:t>
            </a:r>
          </a:p>
          <a:p>
            <a:r>
              <a:rPr lang="en-US" altLang="ko-KR" dirty="0"/>
              <a:t>Interrupt</a:t>
            </a:r>
          </a:p>
          <a:p>
            <a:pPr lvl="1"/>
            <a:r>
              <a:rPr lang="en-US" altLang="ko-KR" dirty="0"/>
              <a:t>From an external I/O controller</a:t>
            </a:r>
          </a:p>
          <a:p>
            <a:r>
              <a:rPr lang="en-US" altLang="ko-KR" dirty="0"/>
              <a:t>Dealing with them without sacrificing performance is hard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Exceptions and Interrupts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99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In MIPS, exceptions managed by a System Control Coprocessor (CP0)</a:t>
            </a:r>
          </a:p>
          <a:p>
            <a:r>
              <a:rPr lang="en-US" altLang="ko-KR" dirty="0"/>
              <a:t>Save PC of offending (or interrupted) instruction</a:t>
            </a:r>
          </a:p>
          <a:p>
            <a:pPr lvl="1"/>
            <a:r>
              <a:rPr lang="en-US" altLang="ko-KR" dirty="0"/>
              <a:t>In MIPS: Exception Program Counter (EPC)</a:t>
            </a:r>
          </a:p>
          <a:p>
            <a:r>
              <a:rPr lang="en-US" altLang="ko-KR" dirty="0"/>
              <a:t>Save indication of the problem</a:t>
            </a:r>
          </a:p>
          <a:p>
            <a:pPr lvl="1"/>
            <a:r>
              <a:rPr lang="en-US" altLang="ko-KR" dirty="0"/>
              <a:t>In MIPS: Cause register</a:t>
            </a:r>
          </a:p>
          <a:p>
            <a:pPr lvl="1"/>
            <a:r>
              <a:rPr lang="en-US" altLang="ko-KR" dirty="0"/>
              <a:t>We’ll assume 1-bit</a:t>
            </a:r>
          </a:p>
          <a:p>
            <a:pPr lvl="2"/>
            <a:r>
              <a:rPr lang="en-US" altLang="ko-KR" dirty="0"/>
              <a:t>0 for undefined opcode, 1 for overflow</a:t>
            </a:r>
          </a:p>
          <a:p>
            <a:r>
              <a:rPr lang="en-US" altLang="ko-KR" dirty="0"/>
              <a:t>Jump to handler at 8000 00180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Handling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421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Vectored Interrupts</a:t>
            </a:r>
          </a:p>
          <a:p>
            <a:pPr lvl="1"/>
            <a:r>
              <a:rPr lang="en-US" altLang="ko-KR" dirty="0"/>
              <a:t>Handler address determined by the cause</a:t>
            </a:r>
          </a:p>
          <a:p>
            <a:r>
              <a:rPr lang="en-US" altLang="ko-KR" dirty="0"/>
              <a:t>Example:</a:t>
            </a:r>
          </a:p>
          <a:p>
            <a:pPr lvl="1"/>
            <a:r>
              <a:rPr lang="en-US" altLang="ko-KR" dirty="0"/>
              <a:t>Undefined opcode:	C000 0000</a:t>
            </a:r>
          </a:p>
          <a:p>
            <a:pPr lvl="1"/>
            <a:r>
              <a:rPr lang="en-US" altLang="ko-KR" dirty="0"/>
              <a:t>Overflow:			C000 0020</a:t>
            </a:r>
          </a:p>
          <a:p>
            <a:pPr lvl="1"/>
            <a:r>
              <a:rPr lang="en-US" altLang="ko-KR" dirty="0"/>
              <a:t>…:				C000 0040</a:t>
            </a:r>
          </a:p>
          <a:p>
            <a:r>
              <a:rPr lang="en-US" altLang="ko-KR" dirty="0"/>
              <a:t>Instructions either</a:t>
            </a:r>
          </a:p>
          <a:p>
            <a:pPr lvl="1"/>
            <a:r>
              <a:rPr lang="en-US" altLang="ko-KR" dirty="0"/>
              <a:t>Deal with the interrupt, or</a:t>
            </a:r>
          </a:p>
          <a:p>
            <a:pPr lvl="1"/>
            <a:r>
              <a:rPr lang="en-US" altLang="ko-KR" dirty="0"/>
              <a:t>Jump to real handler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An Alternate Mechanism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467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Read cause, and transfer to relevant handler</a:t>
            </a:r>
          </a:p>
          <a:p>
            <a:r>
              <a:rPr lang="en-US" altLang="ko-KR" dirty="0"/>
              <a:t>Determine action required</a:t>
            </a:r>
          </a:p>
          <a:p>
            <a:r>
              <a:rPr lang="en-US" altLang="ko-KR" dirty="0"/>
              <a:t>If </a:t>
            </a:r>
            <a:r>
              <a:rPr lang="en-US" altLang="ko-KR" dirty="0" err="1"/>
              <a:t>restartable</a:t>
            </a:r>
            <a:endParaRPr lang="en-US" altLang="ko-KR" dirty="0"/>
          </a:p>
          <a:p>
            <a:pPr lvl="1"/>
            <a:r>
              <a:rPr lang="en-US" altLang="ko-KR" dirty="0"/>
              <a:t>Take corrective action</a:t>
            </a:r>
          </a:p>
          <a:p>
            <a:pPr lvl="1"/>
            <a:r>
              <a:rPr lang="en-US" altLang="ko-KR" dirty="0"/>
              <a:t>use EPC to return to program</a:t>
            </a:r>
          </a:p>
          <a:p>
            <a:r>
              <a:rPr lang="en-US" altLang="ko-KR" dirty="0"/>
              <a:t>Otherwise</a:t>
            </a:r>
          </a:p>
          <a:p>
            <a:pPr lvl="1"/>
            <a:r>
              <a:rPr lang="en-US" altLang="ko-KR" dirty="0"/>
              <a:t>Terminate program</a:t>
            </a:r>
          </a:p>
          <a:p>
            <a:pPr lvl="1"/>
            <a:r>
              <a:rPr lang="en-US" altLang="ko-KR" dirty="0"/>
              <a:t>Report error using EPC, cause, …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Handler Actions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05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Another form of control hazard</a:t>
            </a:r>
          </a:p>
          <a:p>
            <a:r>
              <a:rPr lang="en-US" altLang="ko-KR" dirty="0"/>
              <a:t>Consider overflow on add in EX stage</a:t>
            </a:r>
          </a:p>
          <a:p>
            <a:pPr lvl="1">
              <a:buNone/>
            </a:pPr>
            <a:r>
              <a:rPr lang="en-US" altLang="ko-KR" dirty="0">
                <a:latin typeface="Lucida Console" panose="020B0609040504020204" pitchFamily="49" charset="0"/>
              </a:rPr>
              <a:t>add $1, $2, $1</a:t>
            </a:r>
          </a:p>
          <a:p>
            <a:pPr lvl="1"/>
            <a:r>
              <a:rPr lang="en-US" altLang="ko-KR" dirty="0"/>
              <a:t>Prevent $1 from being clobbered</a:t>
            </a:r>
          </a:p>
          <a:p>
            <a:pPr lvl="1"/>
            <a:r>
              <a:rPr lang="en-US" altLang="ko-KR" dirty="0"/>
              <a:t>Complete previous instructions</a:t>
            </a:r>
          </a:p>
          <a:p>
            <a:pPr lvl="1"/>
            <a:r>
              <a:rPr lang="en-US" altLang="ko-KR" dirty="0"/>
              <a:t>Flush </a:t>
            </a:r>
            <a:r>
              <a:rPr lang="en-US" altLang="ko-KR" dirty="0">
                <a:latin typeface="Lucida Console" panose="020B0609040504020204" pitchFamily="49" charset="0"/>
              </a:rPr>
              <a:t>add</a:t>
            </a:r>
            <a:r>
              <a:rPr lang="en-US" altLang="ko-KR" dirty="0"/>
              <a:t> and subsequent instructions</a:t>
            </a:r>
          </a:p>
          <a:p>
            <a:pPr lvl="1"/>
            <a:r>
              <a:rPr lang="en-US" altLang="ko-KR" dirty="0"/>
              <a:t>Set Cause and EPC register values</a:t>
            </a:r>
          </a:p>
          <a:p>
            <a:pPr lvl="1"/>
            <a:r>
              <a:rPr lang="en-US" altLang="ko-KR" dirty="0"/>
              <a:t>Transfer control to handler</a:t>
            </a:r>
          </a:p>
          <a:p>
            <a:r>
              <a:rPr lang="en-US" altLang="ko-KR" dirty="0"/>
              <a:t>Similar to </a:t>
            </a:r>
            <a:r>
              <a:rPr lang="en-US" altLang="ko-KR" dirty="0" err="1"/>
              <a:t>mispredicted</a:t>
            </a:r>
            <a:r>
              <a:rPr lang="en-US" altLang="ko-KR" dirty="0"/>
              <a:t> branch</a:t>
            </a:r>
          </a:p>
          <a:p>
            <a:pPr lvl="1"/>
            <a:r>
              <a:rPr lang="en-US" altLang="ko-KR" dirty="0"/>
              <a:t>Use much of the same hardware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Exceptions in a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701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Chapter 1: </a:t>
            </a:r>
            <a:r>
              <a:rPr lang="en-US" altLang="ko-KR" dirty="0">
                <a:ea typeface="굴림" panose="020B0600000101010101" pitchFamily="50" charset="-127"/>
              </a:rPr>
              <a:t>Computer Abstractions and Technology</a:t>
            </a:r>
          </a:p>
          <a:p>
            <a:r>
              <a:rPr lang="en-US" altLang="ko-KR" dirty="0" smtClean="0"/>
              <a:t>Chapter 2: </a:t>
            </a:r>
            <a:r>
              <a:rPr lang="en-AU" altLang="ko-KR" dirty="0">
                <a:ea typeface="굴림" panose="020B0600000101010101" pitchFamily="50" charset="-127"/>
              </a:rPr>
              <a:t>Instructions: Language of the Computer</a:t>
            </a:r>
          </a:p>
          <a:p>
            <a:r>
              <a:rPr lang="en-US" altLang="ko-KR" dirty="0" smtClean="0"/>
              <a:t>Chapter 3: </a:t>
            </a:r>
            <a:r>
              <a:rPr lang="en-AU" altLang="ko-KR" dirty="0">
                <a:ea typeface="굴림" panose="020B0600000101010101" pitchFamily="50" charset="-127"/>
              </a:rPr>
              <a:t>Arithmetic for Computers</a:t>
            </a:r>
          </a:p>
          <a:p>
            <a:r>
              <a:rPr lang="en-US" altLang="ko-KR" b="1" dirty="0" smtClean="0"/>
              <a:t>Chapter 4: </a:t>
            </a:r>
            <a:r>
              <a:rPr lang="en-AU" altLang="ko-KR" b="1" dirty="0">
                <a:ea typeface="굴림" panose="020B0600000101010101" pitchFamily="50" charset="-127"/>
              </a:rPr>
              <a:t>The </a:t>
            </a:r>
            <a:r>
              <a:rPr lang="en-AU" altLang="ko-KR" b="1" dirty="0" smtClean="0">
                <a:ea typeface="굴림" panose="020B0600000101010101" pitchFamily="50" charset="-127"/>
              </a:rPr>
              <a:t>Processor</a:t>
            </a:r>
            <a:endParaRPr lang="en-US" altLang="ko-KR" b="1" dirty="0"/>
          </a:p>
          <a:p>
            <a:r>
              <a:rPr lang="en-US" altLang="ko-KR" dirty="0" smtClean="0">
                <a:ea typeface="굴림" panose="020B0600000101010101" pitchFamily="50" charset="-127"/>
              </a:rPr>
              <a:t>Chapter 5: </a:t>
            </a:r>
            <a:r>
              <a:rPr lang="en-AU" altLang="ko-KR" dirty="0">
                <a:ea typeface="굴림" panose="020B0600000101010101" pitchFamily="50" charset="-127"/>
              </a:rPr>
              <a:t>Large and Fast: Exploiting Memory Hierarchy</a:t>
            </a:r>
          </a:p>
          <a:p>
            <a:r>
              <a:rPr lang="en-AU" altLang="ko-KR" dirty="0" smtClean="0">
                <a:ea typeface="굴림" panose="020B0600000101010101" pitchFamily="50" charset="-127"/>
              </a:rPr>
              <a:t>Chapter 6: </a:t>
            </a:r>
            <a:r>
              <a:rPr lang="en-AU" altLang="ko-KR" dirty="0">
                <a:ea typeface="굴림" panose="020B0600000101010101" pitchFamily="50" charset="-127"/>
              </a:rPr>
              <a:t>Parallel Processors from Client to Cloud</a:t>
            </a:r>
          </a:p>
          <a:p>
            <a:endParaRPr lang="en-AU" altLang="ko-KR" dirty="0"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Major topics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2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Pipeline with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pic>
        <p:nvPicPr>
          <p:cNvPr id="5" name="Picture 5" descr="f04-66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21638" cy="481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3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err="1"/>
              <a:t>Restartable</a:t>
            </a:r>
            <a:r>
              <a:rPr lang="en-US" altLang="ko-KR" dirty="0"/>
              <a:t> exceptions</a:t>
            </a:r>
          </a:p>
          <a:p>
            <a:pPr lvl="1"/>
            <a:r>
              <a:rPr lang="en-US" altLang="ko-KR" dirty="0"/>
              <a:t>Pipeline can flush the instruction</a:t>
            </a:r>
          </a:p>
          <a:p>
            <a:pPr lvl="1"/>
            <a:r>
              <a:rPr lang="en-US" altLang="ko-KR" dirty="0"/>
              <a:t>Handler executes, then returns to the instruction</a:t>
            </a:r>
          </a:p>
          <a:p>
            <a:pPr lvl="2"/>
            <a:r>
              <a:rPr lang="en-US" altLang="ko-KR" dirty="0" err="1"/>
              <a:t>Refetched</a:t>
            </a:r>
            <a:r>
              <a:rPr lang="en-US" altLang="ko-KR" dirty="0"/>
              <a:t> and executed from scratch</a:t>
            </a:r>
          </a:p>
          <a:p>
            <a:r>
              <a:rPr lang="en-US" altLang="ko-KR" dirty="0"/>
              <a:t>PC saved in EPC register</a:t>
            </a:r>
          </a:p>
          <a:p>
            <a:pPr lvl="1"/>
            <a:r>
              <a:rPr lang="en-US" altLang="ko-KR" dirty="0"/>
              <a:t>Identifies causing instruction</a:t>
            </a:r>
          </a:p>
          <a:p>
            <a:pPr lvl="1"/>
            <a:r>
              <a:rPr lang="en-US" altLang="ko-KR" dirty="0"/>
              <a:t>Actually PC + 4 is saved</a:t>
            </a:r>
          </a:p>
          <a:p>
            <a:pPr lvl="2"/>
            <a:r>
              <a:rPr lang="en-US" altLang="ko-KR" dirty="0"/>
              <a:t>Handler must adjust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 Properties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80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Exception on 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add</a:t>
            </a:r>
            <a:r>
              <a:rPr lang="en-US" altLang="ko-KR" dirty="0"/>
              <a:t> in</a:t>
            </a:r>
          </a:p>
          <a:p>
            <a:pPr lvl="1">
              <a:buNone/>
            </a:pP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	40	sub  $11, $2, $4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44	and  $12, $2, $5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48	or   $13, $2, $6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solidFill>
                  <a:schemeClr val="hlink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4C	add  $1,  $2, $1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/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50	</a:t>
            </a:r>
            <a:r>
              <a:rPr lang="en-AU" altLang="ko-KR" dirty="0" err="1">
                <a:latin typeface="Lucida Console" panose="020B0609040504020204" pitchFamily="49" charset="0"/>
                <a:ea typeface="굴림" panose="020B0600000101010101" pitchFamily="50" charset="-127"/>
              </a:rPr>
              <a:t>slt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  $15, $6, $7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54	</a:t>
            </a:r>
            <a:r>
              <a:rPr lang="en-AU" altLang="ko-KR" dirty="0" err="1">
                <a:latin typeface="Lucida Console" panose="020B0609040504020204" pitchFamily="49" charset="0"/>
                <a:ea typeface="굴림" panose="020B0600000101010101" pitchFamily="50" charset="-127"/>
              </a:rPr>
              <a:t>lw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   $16, 50($7)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…</a:t>
            </a:r>
          </a:p>
          <a:p>
            <a:r>
              <a:rPr lang="en-US" altLang="ko-KR" dirty="0"/>
              <a:t>Handler</a:t>
            </a:r>
          </a:p>
          <a:p>
            <a:pPr lvl="1">
              <a:buNone/>
            </a:pP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	80000180	</a:t>
            </a:r>
            <a:r>
              <a:rPr lang="en-AU" altLang="ko-KR" dirty="0" err="1">
                <a:latin typeface="Lucida Console" panose="020B0609040504020204" pitchFamily="49" charset="0"/>
                <a:ea typeface="굴림" panose="020B0600000101010101" pitchFamily="50" charset="-127"/>
              </a:rPr>
              <a:t>sw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   $25, 1000($0)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80000184	</a:t>
            </a:r>
            <a:r>
              <a:rPr lang="en-AU" altLang="ko-KR" dirty="0" err="1">
                <a:latin typeface="Lucida Console" panose="020B0609040504020204" pitchFamily="49" charset="0"/>
                <a:ea typeface="굴림" panose="020B0600000101010101" pitchFamily="50" charset="-127"/>
              </a:rPr>
              <a:t>sw</a:t>
            </a: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   $26, 1004($0)</a:t>
            </a:r>
            <a:b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dirty="0">
                <a:latin typeface="Lucida Console" panose="020B0609040504020204" pitchFamily="49" charset="0"/>
                <a:ea typeface="굴림" panose="020B0600000101010101" pitchFamily="50" charset="-127"/>
              </a:rPr>
              <a:t>…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 Example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7721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 Example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pic>
        <p:nvPicPr>
          <p:cNvPr id="5" name="Picture 7" descr="f04-67-P374493-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823118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74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Exception Example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5" name="Picture 7" descr="f04-67-P374493-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8259762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4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/>
              <a:t>Pipelining overlaps multiple instructions</a:t>
            </a:r>
          </a:p>
          <a:p>
            <a:pPr lvl="1"/>
            <a:r>
              <a:rPr lang="en-US" altLang="ko-KR" dirty="0"/>
              <a:t>Could have multiple exceptions at once</a:t>
            </a:r>
          </a:p>
          <a:p>
            <a:r>
              <a:rPr lang="en-US" altLang="ko-KR" dirty="0"/>
              <a:t>Simple approach: deal with exception from earliest instruction</a:t>
            </a:r>
          </a:p>
          <a:p>
            <a:pPr lvl="1"/>
            <a:r>
              <a:rPr lang="en-US" altLang="ko-KR" dirty="0"/>
              <a:t>Flush subsequent instructions</a:t>
            </a:r>
          </a:p>
          <a:p>
            <a:pPr lvl="1"/>
            <a:r>
              <a:rPr lang="en-US" altLang="ko-KR" dirty="0"/>
              <a:t>“Precise” exceptions</a:t>
            </a:r>
          </a:p>
          <a:p>
            <a:r>
              <a:rPr lang="en-US" altLang="ko-KR" dirty="0"/>
              <a:t>In complex pipelines</a:t>
            </a:r>
          </a:p>
          <a:p>
            <a:pPr lvl="1"/>
            <a:r>
              <a:rPr lang="en-US" altLang="ko-KR" dirty="0"/>
              <a:t>Multiple instructions issued per cycle</a:t>
            </a:r>
          </a:p>
          <a:p>
            <a:pPr lvl="1"/>
            <a:r>
              <a:rPr lang="en-US" altLang="ko-KR" dirty="0"/>
              <a:t>Out-of-order completion</a:t>
            </a:r>
          </a:p>
          <a:p>
            <a:pPr lvl="1"/>
            <a:r>
              <a:rPr lang="en-US" altLang="ko-KR" dirty="0"/>
              <a:t>Maintaining precise exceptions is difficult!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Multiple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306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Just stop pipeline and save state</a:t>
            </a:r>
          </a:p>
          <a:p>
            <a:pPr lvl="1"/>
            <a:r>
              <a:rPr lang="en-US" altLang="ko-KR" dirty="0"/>
              <a:t>Including exception cause(s)</a:t>
            </a:r>
          </a:p>
          <a:p>
            <a:r>
              <a:rPr lang="en-US" altLang="ko-KR" dirty="0"/>
              <a:t>Let the handler work out</a:t>
            </a:r>
          </a:p>
          <a:p>
            <a:pPr lvl="1"/>
            <a:r>
              <a:rPr lang="en-US" altLang="ko-KR" dirty="0"/>
              <a:t>Which instruction(s) had exceptions</a:t>
            </a:r>
          </a:p>
          <a:p>
            <a:pPr lvl="1"/>
            <a:r>
              <a:rPr lang="en-US" altLang="ko-KR" dirty="0"/>
              <a:t>Which to complete or flush</a:t>
            </a:r>
          </a:p>
          <a:p>
            <a:pPr lvl="2"/>
            <a:r>
              <a:rPr lang="en-US" altLang="ko-KR" dirty="0"/>
              <a:t>May require “manual” completion</a:t>
            </a:r>
          </a:p>
          <a:p>
            <a:r>
              <a:rPr lang="en-US" altLang="ko-KR" dirty="0"/>
              <a:t>Simplifies hardware, but more complex handler software</a:t>
            </a:r>
          </a:p>
          <a:p>
            <a:r>
              <a:rPr lang="en-US" altLang="ko-KR" dirty="0"/>
              <a:t>Not feasible for complex multiple-issue</a:t>
            </a:r>
            <a:br>
              <a:rPr lang="en-US" altLang="ko-KR" dirty="0"/>
            </a:br>
            <a:r>
              <a:rPr lang="en-US" altLang="ko-KR" dirty="0"/>
              <a:t>out-of-order pipelines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Imprecise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85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Pipelining: executing multiple instructions in parallel</a:t>
            </a:r>
          </a:p>
          <a:p>
            <a:r>
              <a:rPr lang="en-US" altLang="ko-KR" dirty="0"/>
              <a:t>To increase ILP</a:t>
            </a:r>
          </a:p>
          <a:p>
            <a:pPr lvl="1"/>
            <a:r>
              <a:rPr lang="en-US" altLang="ko-KR" dirty="0"/>
              <a:t>Deeper pipeline</a:t>
            </a:r>
          </a:p>
          <a:p>
            <a:pPr lvl="2"/>
            <a:r>
              <a:rPr lang="en-US" altLang="ko-KR" dirty="0"/>
              <a:t>Less work per stage </a:t>
            </a:r>
            <a:r>
              <a:rPr lang="en-US" altLang="ko-KR" dirty="0">
                <a:sym typeface="Symbol" panose="05050102010706020507" pitchFamily="18" charset="2"/>
              </a:rPr>
              <a:t> shorter clock cycle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Multiple issue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Replicate pipeline stages  multiple pipelines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Start multiple instructions per clock cycle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CPI &lt; 1, so use Instructions Per Cycle (IPC)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E.g., 4GHz 4-way multiple-issue</a:t>
            </a:r>
          </a:p>
          <a:p>
            <a:pPr lvl="3"/>
            <a:r>
              <a:rPr lang="en-US" altLang="ko-KR" sz="1800" dirty="0">
                <a:sym typeface="Symbol" panose="05050102010706020507" pitchFamily="18" charset="2"/>
              </a:rPr>
              <a:t>16 BIPS, peak CPI = 0.25, peak IPC = 4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But dependencies reduce this in practice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Instruction-Level Parallelism (ILP)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681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Static multiple issue</a:t>
            </a:r>
          </a:p>
          <a:p>
            <a:pPr lvl="1"/>
            <a:r>
              <a:rPr lang="en-US" altLang="ko-KR" dirty="0"/>
              <a:t>Compiler groups instructions to be issued together</a:t>
            </a:r>
          </a:p>
          <a:p>
            <a:pPr lvl="1"/>
            <a:r>
              <a:rPr lang="en-US" altLang="ko-KR" dirty="0"/>
              <a:t>Packages them into “issue slots”</a:t>
            </a:r>
          </a:p>
          <a:p>
            <a:pPr lvl="1"/>
            <a:r>
              <a:rPr lang="en-US" altLang="ko-KR" dirty="0"/>
              <a:t>Compiler detects and avoids hazards</a:t>
            </a:r>
          </a:p>
          <a:p>
            <a:r>
              <a:rPr lang="en-US" altLang="ko-KR" dirty="0"/>
              <a:t>Dynamic multiple issue</a:t>
            </a:r>
          </a:p>
          <a:p>
            <a:pPr lvl="1"/>
            <a:r>
              <a:rPr lang="en-US" altLang="ko-KR" dirty="0"/>
              <a:t>CPU examines instruction stream and chooses instructions to issue each cycle</a:t>
            </a:r>
          </a:p>
          <a:p>
            <a:pPr lvl="1"/>
            <a:r>
              <a:rPr lang="en-US" altLang="ko-KR" dirty="0"/>
              <a:t>Compiler can help by reordering instructions</a:t>
            </a:r>
          </a:p>
          <a:p>
            <a:pPr lvl="1"/>
            <a:r>
              <a:rPr lang="en-US" altLang="ko-KR" dirty="0"/>
              <a:t>CPU resolves hazards using advanced techniques at runtime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Multiple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441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“Guess” what to do with an instruction</a:t>
            </a:r>
          </a:p>
          <a:p>
            <a:pPr lvl="1"/>
            <a:r>
              <a:rPr lang="en-US" altLang="ko-KR" dirty="0"/>
              <a:t>Start operation as soon as possible</a:t>
            </a:r>
          </a:p>
          <a:p>
            <a:pPr lvl="1"/>
            <a:r>
              <a:rPr lang="en-US" altLang="ko-KR" dirty="0"/>
              <a:t>Check whether guess was right</a:t>
            </a:r>
          </a:p>
          <a:p>
            <a:pPr lvl="2"/>
            <a:r>
              <a:rPr lang="en-US" altLang="ko-KR" dirty="0"/>
              <a:t>If so, complete the operation</a:t>
            </a:r>
          </a:p>
          <a:p>
            <a:pPr lvl="2"/>
            <a:r>
              <a:rPr lang="en-US" altLang="ko-KR" dirty="0"/>
              <a:t>If not, roll-back and do the right thing</a:t>
            </a:r>
          </a:p>
          <a:p>
            <a:r>
              <a:rPr lang="en-US" altLang="ko-KR" dirty="0"/>
              <a:t>Common to static and dynamic multiple issue</a:t>
            </a:r>
          </a:p>
          <a:p>
            <a:r>
              <a:rPr lang="en-US" altLang="ko-KR" dirty="0"/>
              <a:t>Examples</a:t>
            </a:r>
          </a:p>
          <a:p>
            <a:pPr lvl="1"/>
            <a:r>
              <a:rPr lang="en-US" altLang="ko-KR" dirty="0"/>
              <a:t>Speculate on branch outcome</a:t>
            </a:r>
          </a:p>
          <a:p>
            <a:pPr lvl="2"/>
            <a:r>
              <a:rPr lang="en-US" altLang="ko-KR" dirty="0"/>
              <a:t>Roll back if path taken is different</a:t>
            </a:r>
          </a:p>
          <a:p>
            <a:pPr lvl="1"/>
            <a:r>
              <a:rPr lang="en-US" altLang="ko-KR" dirty="0"/>
              <a:t>Speculate on load</a:t>
            </a:r>
          </a:p>
          <a:p>
            <a:pPr lvl="2"/>
            <a:r>
              <a:rPr lang="en-US" altLang="ko-KR" dirty="0"/>
              <a:t>Roll back if location is updated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Speculation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29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If branch outcome determined in MEM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Branch Hazards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9" name="Picture 10" descr="f04-61-P3744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98650"/>
            <a:ext cx="60213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/>
          </p:cNvSpPr>
          <p:nvPr/>
        </p:nvSpPr>
        <p:spPr bwMode="auto">
          <a:xfrm>
            <a:off x="3203575" y="594995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PC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451725" y="4010025"/>
            <a:ext cx="1244600" cy="1079500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Flush these</a:t>
            </a:r>
            <a:b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instructions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(Set control</a:t>
            </a:r>
            <a:b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values to 0)</a:t>
            </a:r>
            <a:endParaRPr kumimoji="0" lang="en-AU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7092950" y="364490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29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Compiler can reorder instructions</a:t>
            </a:r>
          </a:p>
          <a:p>
            <a:pPr lvl="1"/>
            <a:r>
              <a:rPr lang="en-US" altLang="ko-KR" dirty="0"/>
              <a:t>e.g., move load before branch</a:t>
            </a:r>
          </a:p>
          <a:p>
            <a:pPr lvl="1"/>
            <a:r>
              <a:rPr lang="en-US" altLang="ko-KR" dirty="0"/>
              <a:t>Can include “fix-up” instructions to recover from incorrect guess</a:t>
            </a:r>
          </a:p>
          <a:p>
            <a:r>
              <a:rPr lang="en-US" altLang="ko-KR" dirty="0"/>
              <a:t>Hardware can look ahead for instructions to execute</a:t>
            </a:r>
          </a:p>
          <a:p>
            <a:pPr lvl="1"/>
            <a:r>
              <a:rPr lang="en-US" altLang="ko-KR" dirty="0"/>
              <a:t>Buffer results until it determines they are actually needed</a:t>
            </a:r>
          </a:p>
          <a:p>
            <a:pPr lvl="1"/>
            <a:r>
              <a:rPr lang="en-US" altLang="ko-KR" dirty="0"/>
              <a:t>Flush buffers on incorrect speculation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Compiler/Hardware Speculation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575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What if exception occurs on a speculatively executed instruction?</a:t>
            </a:r>
          </a:p>
          <a:p>
            <a:pPr lvl="1"/>
            <a:r>
              <a:rPr lang="en-US" altLang="ko-KR" dirty="0"/>
              <a:t>e.g., speculative load before null-pointer check</a:t>
            </a:r>
          </a:p>
          <a:p>
            <a:r>
              <a:rPr lang="en-US" altLang="ko-KR" dirty="0"/>
              <a:t>Static speculation</a:t>
            </a:r>
          </a:p>
          <a:p>
            <a:pPr lvl="1"/>
            <a:r>
              <a:rPr lang="en-US" altLang="ko-KR" dirty="0"/>
              <a:t>Can add ISA support for deferring exceptions</a:t>
            </a:r>
          </a:p>
          <a:p>
            <a:r>
              <a:rPr lang="en-US" altLang="ko-KR" dirty="0"/>
              <a:t>Dynamic speculation</a:t>
            </a:r>
          </a:p>
          <a:p>
            <a:pPr lvl="1"/>
            <a:r>
              <a:rPr lang="en-US" altLang="ko-KR" dirty="0"/>
              <a:t>Can buffer exceptions until instruction completion (which may not occur)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Speculation and Exceptions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9766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Compiler groups instructions into “issue packets”</a:t>
            </a:r>
          </a:p>
          <a:p>
            <a:pPr lvl="1"/>
            <a:r>
              <a:rPr lang="en-US" altLang="ko-KR" dirty="0"/>
              <a:t>Group of instructions that can be issued on a single cycle</a:t>
            </a:r>
          </a:p>
          <a:p>
            <a:pPr lvl="1"/>
            <a:r>
              <a:rPr lang="en-US" altLang="ko-KR" dirty="0"/>
              <a:t>Determined by pipeline resources required</a:t>
            </a:r>
          </a:p>
          <a:p>
            <a:r>
              <a:rPr lang="en-US" altLang="ko-KR" dirty="0"/>
              <a:t>Think of an issue packet as a very long instruction</a:t>
            </a:r>
          </a:p>
          <a:p>
            <a:pPr lvl="1"/>
            <a:r>
              <a:rPr lang="en-US" altLang="ko-KR" dirty="0"/>
              <a:t>Specifies multiple concurrent operations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 Very Long Instruction Word (</a:t>
            </a:r>
            <a:r>
              <a:rPr lang="en-US" altLang="ko-KR" dirty="0"/>
              <a:t>VLIW)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Static Multiple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466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Compiler must remove some/all hazards</a:t>
            </a:r>
          </a:p>
          <a:p>
            <a:pPr lvl="1"/>
            <a:r>
              <a:rPr lang="en-US" altLang="ko-KR" dirty="0"/>
              <a:t>Reorder instructions into issue packets</a:t>
            </a:r>
          </a:p>
          <a:p>
            <a:pPr lvl="1"/>
            <a:r>
              <a:rPr lang="en-US" altLang="ko-KR" dirty="0"/>
              <a:t>No dependencies with a packet</a:t>
            </a:r>
          </a:p>
          <a:p>
            <a:pPr lvl="1"/>
            <a:r>
              <a:rPr lang="en-US" altLang="ko-KR" dirty="0"/>
              <a:t>Possibly some dependencies between packets</a:t>
            </a:r>
          </a:p>
          <a:p>
            <a:pPr lvl="2"/>
            <a:r>
              <a:rPr lang="en-US" altLang="ko-KR" dirty="0"/>
              <a:t>Varies between ISAs; compiler must know!</a:t>
            </a:r>
          </a:p>
          <a:p>
            <a:pPr lvl="1"/>
            <a:r>
              <a:rPr lang="en-US" altLang="ko-KR" dirty="0"/>
              <a:t>Pad with </a:t>
            </a:r>
            <a:r>
              <a:rPr lang="en-US" altLang="ko-KR" dirty="0" err="1"/>
              <a:t>nop</a:t>
            </a:r>
            <a:r>
              <a:rPr lang="en-US" altLang="ko-KR" dirty="0"/>
              <a:t> if necessary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en-AU" altLang="ko-KR" dirty="0">
              <a:ea typeface="굴림" panose="020B0600000101010101" pitchFamily="50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Scheduling Static Multiple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9245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Two-issue packets</a:t>
            </a:r>
          </a:p>
          <a:p>
            <a:pPr lvl="1"/>
            <a:r>
              <a:rPr lang="en-US" altLang="ko-KR" dirty="0"/>
              <a:t>One ALU/branch instruction</a:t>
            </a:r>
          </a:p>
          <a:p>
            <a:pPr lvl="1"/>
            <a:r>
              <a:rPr lang="en-US" altLang="ko-KR" dirty="0"/>
              <a:t>One load/store instruction</a:t>
            </a:r>
          </a:p>
          <a:p>
            <a:pPr lvl="1"/>
            <a:r>
              <a:rPr lang="en-US" altLang="ko-KR" dirty="0"/>
              <a:t>64-bit aligned</a:t>
            </a:r>
          </a:p>
          <a:p>
            <a:pPr lvl="2"/>
            <a:r>
              <a:rPr lang="en-US" altLang="ko-KR" dirty="0"/>
              <a:t>ALU/branch, then load/store</a:t>
            </a:r>
          </a:p>
          <a:p>
            <a:pPr lvl="2"/>
            <a:r>
              <a:rPr lang="en-US" altLang="ko-KR" dirty="0"/>
              <a:t>Pad an unused instruction with </a:t>
            </a:r>
            <a:r>
              <a:rPr lang="en-US" altLang="ko-KR" dirty="0" err="1"/>
              <a:t>nop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MIPS with Static Dual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aphicFrame>
        <p:nvGraphicFramePr>
          <p:cNvPr id="5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05795"/>
              </p:ext>
            </p:extLst>
          </p:nvPr>
        </p:nvGraphicFramePr>
        <p:xfrm>
          <a:off x="1068765" y="4267200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+ 4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+ 8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+ 12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+ 16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+ 20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673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MIPS with Static Dual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pic>
        <p:nvPicPr>
          <p:cNvPr id="5" name="Picture 5" descr="f04-69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01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795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More instructions executing in parallel</a:t>
            </a:r>
          </a:p>
          <a:p>
            <a:r>
              <a:rPr lang="en-US" altLang="ko-KR" dirty="0"/>
              <a:t>EX data hazard</a:t>
            </a:r>
          </a:p>
          <a:p>
            <a:pPr lvl="1"/>
            <a:r>
              <a:rPr lang="en-US" altLang="ko-KR" dirty="0"/>
              <a:t>Forwarding avoided stalls with single-issue</a:t>
            </a:r>
          </a:p>
          <a:p>
            <a:pPr lvl="1"/>
            <a:r>
              <a:rPr lang="en-US" altLang="ko-KR" dirty="0"/>
              <a:t>Now can’t use ALU result in load/store in same packet</a:t>
            </a:r>
          </a:p>
          <a:p>
            <a:pPr lvl="2"/>
            <a:r>
              <a:rPr lang="en-US" altLang="ko-KR" dirty="0">
                <a:latin typeface="Lucida Console" panose="020B0609040504020204" pitchFamily="49" charset="0"/>
              </a:rPr>
              <a:t>add  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US" altLang="ko-KR" dirty="0">
                <a:latin typeface="Lucida Console" panose="020B0609040504020204" pitchFamily="49" charset="0"/>
              </a:rPr>
              <a:t>, $s0, $s1</a:t>
            </a:r>
            <a:br>
              <a:rPr lang="en-US" altLang="ko-KR" dirty="0">
                <a:latin typeface="Lucida Console" panose="020B0609040504020204" pitchFamily="49" charset="0"/>
              </a:rPr>
            </a:br>
            <a:r>
              <a:rPr lang="en-US" altLang="ko-KR" dirty="0">
                <a:latin typeface="Lucida Console" panose="020B0609040504020204" pitchFamily="49" charset="0"/>
              </a:rPr>
              <a:t>load $s2, 0(</a:t>
            </a:r>
            <a:r>
              <a:rPr lang="en-US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en-US" altLang="ko-KR" dirty="0">
                <a:latin typeface="Lucida Console" panose="020B0609040504020204" pitchFamily="49" charset="0"/>
              </a:rPr>
              <a:t>)</a:t>
            </a:r>
          </a:p>
          <a:p>
            <a:pPr lvl="2"/>
            <a:r>
              <a:rPr lang="en-US" altLang="ko-KR" dirty="0"/>
              <a:t>Split into two packets, effectively a stall</a:t>
            </a:r>
          </a:p>
          <a:p>
            <a:r>
              <a:rPr lang="en-US" altLang="ko-KR" dirty="0"/>
              <a:t>Load-use hazard</a:t>
            </a:r>
          </a:p>
          <a:p>
            <a:pPr lvl="1"/>
            <a:r>
              <a:rPr lang="en-US" altLang="ko-KR" dirty="0"/>
              <a:t>Still one cycle use latency, but now two instructions</a:t>
            </a:r>
          </a:p>
          <a:p>
            <a:r>
              <a:rPr lang="en-US" altLang="ko-KR" dirty="0"/>
              <a:t>More aggressive scheduling required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Hazards in the Dual-Issue MIPS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748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Schedule this for dual-issue </a:t>
            </a:r>
            <a:r>
              <a:rPr lang="en-US" altLang="ko-KR" dirty="0" smtClean="0"/>
              <a:t>MIPS</a:t>
            </a:r>
          </a:p>
          <a:p>
            <a:endParaRPr lang="en-US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 smtClean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 smtClean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 smtClean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US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pPr marL="171443"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ko-KR" sz="2800" dirty="0"/>
              <a:t>IPC = 5/4 = 1.25 (c.f. peak IPC = 2)</a:t>
            </a:r>
            <a:endParaRPr lang="en-AU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en-AU" altLang="ko-KR" sz="2000" dirty="0">
              <a:latin typeface="Lucida Console" panose="020B0609040504020204" pitchFamily="49" charset="0"/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Scheduling Example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8231" y="1654160"/>
            <a:ext cx="7346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Loop: </a:t>
            </a:r>
            <a:r>
              <a:rPr lang="en-AU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lw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</a:t>
            </a:r>
            <a:r>
              <a:rPr lang="en-AU" altLang="ko-KR" sz="2000" dirty="0" smtClean="0">
                <a:solidFill>
                  <a:srgbClr val="91AFBF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$t0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0($s1)      # $t0=array element</a:t>
            </a:r>
            <a:b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   </a:t>
            </a:r>
            <a:r>
              <a:rPr lang="en-AU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addu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</a:t>
            </a:r>
            <a:r>
              <a:rPr lang="en-AU" altLang="ko-KR" sz="2000" dirty="0" smtClean="0">
                <a:solidFill>
                  <a:srgbClr val="0099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$t0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</a:t>
            </a:r>
            <a:r>
              <a:rPr lang="en-AU" altLang="ko-KR" sz="2000" dirty="0" smtClean="0">
                <a:solidFill>
                  <a:srgbClr val="91AFBF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$t0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$s2    # add scalar in $s2</a:t>
            </a:r>
            <a:b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   </a:t>
            </a:r>
            <a:r>
              <a:rPr lang="en-AU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sw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</a:t>
            </a:r>
            <a:r>
              <a:rPr lang="en-AU" altLang="ko-KR" sz="2000" dirty="0" smtClean="0">
                <a:solidFill>
                  <a:srgbClr val="0099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$t0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0($s1)      # store result</a:t>
            </a:r>
            <a:b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   </a:t>
            </a:r>
            <a:r>
              <a:rPr lang="en-AU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addi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</a:t>
            </a:r>
            <a:r>
              <a:rPr lang="en-AU" altLang="ko-KR" sz="2000" dirty="0" smtClean="0">
                <a:solidFill>
                  <a:srgbClr val="A47B38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$s1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$s1,–4      # decrement pointer</a:t>
            </a:r>
            <a:b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</a:b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    </a:t>
            </a:r>
            <a:r>
              <a:rPr lang="en-AU" altLang="ko-KR" sz="2000" dirty="0" err="1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bne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  </a:t>
            </a:r>
            <a:r>
              <a:rPr lang="en-AU" altLang="ko-KR" sz="2000" dirty="0" smtClean="0">
                <a:solidFill>
                  <a:srgbClr val="A47B38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$s1</a:t>
            </a:r>
            <a:r>
              <a:rPr lang="en-AU" altLang="ko-KR" sz="2000" dirty="0" smtClean="0">
                <a:solidFill>
                  <a:srgbClr val="000000"/>
                </a:solidFill>
                <a:latin typeface="Lucida Console" panose="020B0609040504020204" pitchFamily="49" charset="0"/>
                <a:ea typeface="굴림" panose="020B0600000101010101" pitchFamily="50" charset="-127"/>
              </a:rPr>
              <a:t>, $zero, Loop # branch $s1!=0</a:t>
            </a:r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44920"/>
              </p:ext>
            </p:extLst>
          </p:nvPr>
        </p:nvGraphicFramePr>
        <p:xfrm>
          <a:off x="906793" y="3454385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2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012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Replicate loop body to expose more parallelism</a:t>
            </a:r>
          </a:p>
          <a:p>
            <a:pPr lvl="1"/>
            <a:r>
              <a:rPr lang="en-US" altLang="ko-KR" dirty="0"/>
              <a:t>Reduces loop-control overhead</a:t>
            </a:r>
          </a:p>
          <a:p>
            <a:r>
              <a:rPr lang="en-US" altLang="ko-KR" dirty="0"/>
              <a:t>Use different registers per replication</a:t>
            </a:r>
          </a:p>
          <a:p>
            <a:pPr lvl="1"/>
            <a:r>
              <a:rPr lang="en-US" altLang="ko-KR" dirty="0"/>
              <a:t>Called “register renaming”</a:t>
            </a:r>
            <a:endParaRPr lang="en-AU" altLang="ko-KR" dirty="0">
              <a:ea typeface="굴림" panose="020B0600000101010101" pitchFamily="50" charset="-127"/>
            </a:endParaRPr>
          </a:p>
          <a:p>
            <a:pPr lvl="1"/>
            <a:r>
              <a:rPr lang="en-US" altLang="ko-KR" dirty="0"/>
              <a:t>Avoid loop-carried “anti-dependencies”</a:t>
            </a:r>
          </a:p>
          <a:p>
            <a:pPr lvl="2"/>
            <a:r>
              <a:rPr lang="en-US" altLang="ko-KR" dirty="0"/>
              <a:t>Store followed by a load of the same register</a:t>
            </a:r>
          </a:p>
          <a:p>
            <a:pPr lvl="2"/>
            <a:r>
              <a:rPr lang="en-US" altLang="ko-KR" dirty="0"/>
              <a:t>Aka “name dependence”</a:t>
            </a:r>
            <a:r>
              <a:rPr lang="en-US" altLang="ko-KR" dirty="0">
                <a:cs typeface="Arial" panose="020B0604020202020204" pitchFamily="34" charset="0"/>
              </a:rPr>
              <a:t> </a:t>
            </a:r>
          </a:p>
          <a:p>
            <a:pPr lvl="3"/>
            <a:r>
              <a:rPr lang="en-US" altLang="ko-KR" dirty="0"/>
              <a:t>Reuse of a register name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Loop Unrolling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8663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IPC </a:t>
            </a:r>
            <a:r>
              <a:rPr lang="en-US" altLang="ko-KR" dirty="0"/>
              <a:t>= 14/8 = 1.75</a:t>
            </a:r>
          </a:p>
          <a:p>
            <a:pPr lvl="1"/>
            <a:r>
              <a:rPr lang="en-US" altLang="ko-KR" dirty="0"/>
              <a:t>Closer to 2, but at cost of registers and code size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Loop Unrolling Example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graphicFrame>
        <p:nvGraphicFramePr>
          <p:cNvPr id="5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01376"/>
              </p:ext>
            </p:extLst>
          </p:nvPr>
        </p:nvGraphicFramePr>
        <p:xfrm>
          <a:off x="1133128" y="1323315"/>
          <a:ext cx="7272338" cy="3017835"/>
        </p:xfrm>
        <a:graphic>
          <a:graphicData uri="http://schemas.openxmlformats.org/drawingml/2006/table">
            <a:tbl>
              <a:tblPr/>
              <a:tblGrid>
                <a:gridCol w="81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16($s1)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$t4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8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5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Move hardware to determine outcome to ID stage</a:t>
            </a:r>
          </a:p>
          <a:p>
            <a:pPr lvl="1"/>
            <a:r>
              <a:rPr lang="en-US" altLang="ko-KR" dirty="0"/>
              <a:t>Target address adder</a:t>
            </a:r>
          </a:p>
          <a:p>
            <a:pPr lvl="1"/>
            <a:r>
              <a:rPr lang="en-US" altLang="ko-KR" dirty="0"/>
              <a:t>Register comparator</a:t>
            </a:r>
          </a:p>
          <a:p>
            <a:r>
              <a:rPr lang="en-US" altLang="ko-KR" dirty="0"/>
              <a:t>Example: branch taken</a:t>
            </a:r>
          </a:p>
          <a:p>
            <a:pPr lvl="1">
              <a:buNone/>
            </a:pPr>
            <a:r>
              <a:rPr lang="en-US" altLang="ko-KR" sz="2000" dirty="0"/>
              <a:t>	</a:t>
            </a:r>
            <a:r>
              <a:rPr lang="en-US" altLang="ko-KR" sz="2000" dirty="0">
                <a:latin typeface="Lucida Console" panose="020B0609040504020204" pitchFamily="49" charset="0"/>
              </a:rPr>
              <a:t>36:  sub  $10, $4, $8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40:  </a:t>
            </a:r>
            <a:r>
              <a:rPr lang="en-US" altLang="ko-KR" sz="2000" dirty="0" err="1">
                <a:latin typeface="Lucida Console" panose="020B0609040504020204" pitchFamily="49" charset="0"/>
              </a:rPr>
              <a:t>beq</a:t>
            </a:r>
            <a:r>
              <a:rPr lang="en-US" altLang="ko-KR" sz="2000" dirty="0">
                <a:latin typeface="Lucida Console" panose="020B0609040504020204" pitchFamily="49" charset="0"/>
              </a:rPr>
              <a:t>  $1,  $3, 7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44:  and  $12, $2, $5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48:  or   $13, $2, $6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52:  add  $14, $4, $2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56:  </a:t>
            </a:r>
            <a:r>
              <a:rPr lang="en-US" altLang="ko-KR" sz="2000" dirty="0" err="1">
                <a:latin typeface="Lucida Console" panose="020B0609040504020204" pitchFamily="49" charset="0"/>
              </a:rPr>
              <a:t>slt</a:t>
            </a:r>
            <a:r>
              <a:rPr lang="en-US" altLang="ko-KR" sz="2000" dirty="0">
                <a:latin typeface="Lucida Console" panose="020B0609040504020204" pitchFamily="49" charset="0"/>
              </a:rPr>
              <a:t>  $15, $6, $7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     ...</a:t>
            </a:r>
            <a:br>
              <a:rPr lang="en-US" altLang="ko-KR" sz="2000" dirty="0">
                <a:latin typeface="Lucida Console" panose="020B0609040504020204" pitchFamily="49" charset="0"/>
              </a:rPr>
            </a:br>
            <a:r>
              <a:rPr lang="en-US" altLang="ko-KR" sz="2000" dirty="0">
                <a:latin typeface="Lucida Console" panose="020B0609040504020204" pitchFamily="49" charset="0"/>
              </a:rPr>
              <a:t>72:  </a:t>
            </a:r>
            <a:r>
              <a:rPr lang="en-US" altLang="ko-KR" sz="2000" dirty="0" err="1">
                <a:latin typeface="Lucida Console" panose="020B0609040504020204" pitchFamily="49" charset="0"/>
              </a:rPr>
              <a:t>lw</a:t>
            </a:r>
            <a:r>
              <a:rPr lang="en-US" altLang="ko-KR" sz="2000" dirty="0">
                <a:latin typeface="Lucida Console" panose="020B0609040504020204" pitchFamily="49" charset="0"/>
              </a:rPr>
              <a:t>   $4, 50($7)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Reducing Branch Delay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485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“Superscalar” processors</a:t>
            </a:r>
          </a:p>
          <a:p>
            <a:r>
              <a:rPr lang="en-US" altLang="ko-KR" dirty="0"/>
              <a:t>CPU decides whether to issue 0, 1, 2, … each cycle</a:t>
            </a:r>
          </a:p>
          <a:p>
            <a:pPr lvl="1"/>
            <a:r>
              <a:rPr lang="en-US" altLang="ko-KR" dirty="0"/>
              <a:t>Avoiding structural and data hazards</a:t>
            </a:r>
          </a:p>
          <a:p>
            <a:r>
              <a:rPr lang="en-US" altLang="ko-KR" dirty="0"/>
              <a:t>Avoids the need for compiler scheduling</a:t>
            </a:r>
          </a:p>
          <a:p>
            <a:pPr lvl="1"/>
            <a:r>
              <a:rPr lang="en-US" altLang="ko-KR" dirty="0"/>
              <a:t>Though it may still help</a:t>
            </a:r>
          </a:p>
          <a:p>
            <a:pPr lvl="1"/>
            <a:r>
              <a:rPr lang="en-US" altLang="ko-KR" dirty="0"/>
              <a:t>Code semantics ensured by the CPU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Multiple Issue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9330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Allow the CPU to execute instructions out of order to avoid stalls</a:t>
            </a:r>
          </a:p>
          <a:p>
            <a:pPr lvl="1"/>
            <a:r>
              <a:rPr lang="en-US" altLang="ko-KR" dirty="0"/>
              <a:t>But commit result to registers in order</a:t>
            </a:r>
          </a:p>
          <a:p>
            <a:r>
              <a:rPr lang="en-US" altLang="ko-KR" dirty="0"/>
              <a:t>Example</a:t>
            </a:r>
          </a:p>
          <a:p>
            <a:pPr lvl="1">
              <a:buNone/>
            </a:pPr>
            <a:r>
              <a:rPr lang="en-US" altLang="ko-KR" dirty="0"/>
              <a:t>	</a:t>
            </a:r>
            <a:r>
              <a:rPr lang="fr-FR" altLang="ko-KR" dirty="0">
                <a:latin typeface="Lucida Console" panose="020B0609040504020204" pitchFamily="49" charset="0"/>
              </a:rPr>
              <a:t>lw    </a:t>
            </a:r>
            <a:r>
              <a:rPr lang="fr-FR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fr-FR" altLang="ko-KR" dirty="0">
                <a:latin typeface="Lucida Console" panose="020B0609040504020204" pitchFamily="49" charset="0"/>
              </a:rPr>
              <a:t>, 20($s2)</a:t>
            </a:r>
            <a:br>
              <a:rPr lang="fr-FR" altLang="ko-KR" dirty="0">
                <a:latin typeface="Lucida Console" panose="020B0609040504020204" pitchFamily="49" charset="0"/>
              </a:rPr>
            </a:br>
            <a:r>
              <a:rPr lang="fr-FR" altLang="ko-KR" dirty="0">
                <a:latin typeface="Lucida Console" panose="020B0609040504020204" pitchFamily="49" charset="0"/>
              </a:rPr>
              <a:t>addu  $t1, </a:t>
            </a:r>
            <a:r>
              <a:rPr lang="fr-FR" altLang="ko-KR" dirty="0">
                <a:solidFill>
                  <a:schemeClr val="hlink"/>
                </a:solidFill>
                <a:latin typeface="Lucida Console" panose="020B0609040504020204" pitchFamily="49" charset="0"/>
              </a:rPr>
              <a:t>$t0</a:t>
            </a:r>
            <a:r>
              <a:rPr lang="fr-FR" altLang="ko-KR" dirty="0">
                <a:latin typeface="Lucida Console" panose="020B0609040504020204" pitchFamily="49" charset="0"/>
              </a:rPr>
              <a:t>, $t2</a:t>
            </a:r>
            <a:br>
              <a:rPr lang="fr-FR" altLang="ko-KR" dirty="0">
                <a:latin typeface="Lucida Console" panose="020B0609040504020204" pitchFamily="49" charset="0"/>
              </a:rPr>
            </a:br>
            <a:r>
              <a:rPr lang="fr-FR" altLang="ko-KR" dirty="0">
                <a:latin typeface="Lucida Console" panose="020B0609040504020204" pitchFamily="49" charset="0"/>
              </a:rPr>
              <a:t>sub   $s4, $s4, $t3</a:t>
            </a:r>
            <a:br>
              <a:rPr lang="fr-FR" altLang="ko-KR" dirty="0">
                <a:latin typeface="Lucida Console" panose="020B0609040504020204" pitchFamily="49" charset="0"/>
              </a:rPr>
            </a:br>
            <a:r>
              <a:rPr lang="fr-FR" altLang="ko-KR" dirty="0">
                <a:latin typeface="Lucida Console" panose="020B0609040504020204" pitchFamily="49" charset="0"/>
              </a:rPr>
              <a:t>slti  $t5, $s4, 20</a:t>
            </a:r>
          </a:p>
          <a:p>
            <a:pPr lvl="1"/>
            <a:r>
              <a:rPr lang="en-US" altLang="ko-KR" dirty="0"/>
              <a:t>Can start </a:t>
            </a:r>
            <a:r>
              <a:rPr lang="en-US" altLang="ko-KR" dirty="0">
                <a:latin typeface="Lucida Console" panose="020B0609040504020204" pitchFamily="49" charset="0"/>
              </a:rPr>
              <a:t>sub</a:t>
            </a:r>
            <a:r>
              <a:rPr lang="en-US" altLang="ko-KR" dirty="0"/>
              <a:t> while </a:t>
            </a:r>
            <a:r>
              <a:rPr lang="en-US" altLang="ko-KR" dirty="0" err="1">
                <a:latin typeface="Lucida Console" panose="020B0609040504020204" pitchFamily="49" charset="0"/>
              </a:rPr>
              <a:t>addu</a:t>
            </a:r>
            <a:r>
              <a:rPr lang="en-US" altLang="ko-KR" dirty="0"/>
              <a:t> is waiting for </a:t>
            </a:r>
            <a:r>
              <a:rPr lang="en-US" altLang="ko-KR" dirty="0" err="1"/>
              <a:t>lw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Pipeline Scheduling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773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Dynamically Scheduled CPU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5295900" y="3194050"/>
            <a:ext cx="1065213" cy="1362075"/>
          </a:xfrm>
          <a:custGeom>
            <a:avLst/>
            <a:gdLst>
              <a:gd name="T0" fmla="*/ 0 w 671"/>
              <a:gd name="T1" fmla="*/ 2147483647 h 858"/>
              <a:gd name="T2" fmla="*/ 2147483647 w 671"/>
              <a:gd name="T3" fmla="*/ 2147483647 h 858"/>
              <a:gd name="T4" fmla="*/ 2147483647 w 671"/>
              <a:gd name="T5" fmla="*/ 2147483647 h 858"/>
              <a:gd name="T6" fmla="*/ 2147483647 w 671"/>
              <a:gd name="T7" fmla="*/ 0 h 858"/>
              <a:gd name="T8" fmla="*/ 0 60000 65536"/>
              <a:gd name="T9" fmla="*/ 0 60000 65536"/>
              <a:gd name="T10" fmla="*/ 0 60000 65536"/>
              <a:gd name="T11" fmla="*/ 0 60000 65536"/>
              <a:gd name="T12" fmla="*/ 0 w 671"/>
              <a:gd name="T13" fmla="*/ 0 h 858"/>
              <a:gd name="T14" fmla="*/ 671 w 671"/>
              <a:gd name="T15" fmla="*/ 858 h 8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1" h="858">
                <a:moveTo>
                  <a:pt x="0" y="858"/>
                </a:moveTo>
                <a:cubicBezTo>
                  <a:pt x="95" y="838"/>
                  <a:pt x="469" y="850"/>
                  <a:pt x="570" y="738"/>
                </a:cubicBezTo>
                <a:cubicBezTo>
                  <a:pt x="671" y="626"/>
                  <a:pt x="652" y="309"/>
                  <a:pt x="606" y="186"/>
                </a:cubicBezTo>
                <a:cubicBezTo>
                  <a:pt x="560" y="63"/>
                  <a:pt x="359" y="39"/>
                  <a:pt x="294" y="0"/>
                </a:cubicBezTo>
              </a:path>
            </a:pathLst>
          </a:custGeom>
          <a:noFill/>
          <a:ln w="28575" cmpd="sng">
            <a:solidFill>
              <a:srgbClr val="91AFB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4257675" y="3041650"/>
            <a:ext cx="2459038" cy="2152650"/>
          </a:xfrm>
          <a:custGeom>
            <a:avLst/>
            <a:gdLst>
              <a:gd name="T0" fmla="*/ 0 w 1549"/>
              <a:gd name="T1" fmla="*/ 2147483647 h 1356"/>
              <a:gd name="T2" fmla="*/ 2147483647 w 1549"/>
              <a:gd name="T3" fmla="*/ 2147483647 h 1356"/>
              <a:gd name="T4" fmla="*/ 2147483647 w 1549"/>
              <a:gd name="T5" fmla="*/ 2147483647 h 1356"/>
              <a:gd name="T6" fmla="*/ 2147483647 w 1549"/>
              <a:gd name="T7" fmla="*/ 0 h 1356"/>
              <a:gd name="T8" fmla="*/ 0 60000 65536"/>
              <a:gd name="T9" fmla="*/ 0 60000 65536"/>
              <a:gd name="T10" fmla="*/ 0 60000 65536"/>
              <a:gd name="T11" fmla="*/ 0 60000 65536"/>
              <a:gd name="T12" fmla="*/ 0 w 1549"/>
              <a:gd name="T13" fmla="*/ 0 h 1356"/>
              <a:gd name="T14" fmla="*/ 1549 w 1549"/>
              <a:gd name="T15" fmla="*/ 1356 h 13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9" h="1356">
                <a:moveTo>
                  <a:pt x="0" y="1356"/>
                </a:moveTo>
                <a:cubicBezTo>
                  <a:pt x="219" y="1298"/>
                  <a:pt x="1079" y="1198"/>
                  <a:pt x="1314" y="1008"/>
                </a:cubicBezTo>
                <a:cubicBezTo>
                  <a:pt x="1549" y="818"/>
                  <a:pt x="1466" y="384"/>
                  <a:pt x="1410" y="216"/>
                </a:cubicBezTo>
                <a:cubicBezTo>
                  <a:pt x="1354" y="48"/>
                  <a:pt x="1068" y="45"/>
                  <a:pt x="978" y="0"/>
                </a:cubicBezTo>
              </a:path>
            </a:pathLst>
          </a:custGeom>
          <a:noFill/>
          <a:ln w="28575" cmpd="sng">
            <a:solidFill>
              <a:srgbClr val="91AFB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580063" y="3717925"/>
            <a:ext cx="1512887" cy="287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8" name="Picture 4" descr="f04-72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65500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1"/>
          <p:cNvSpPr>
            <a:spLocks/>
          </p:cNvSpPr>
          <p:nvPr/>
        </p:nvSpPr>
        <p:spPr bwMode="auto">
          <a:xfrm>
            <a:off x="7235825" y="4292600"/>
            <a:ext cx="1727200" cy="936625"/>
          </a:xfrm>
          <a:prstGeom prst="borderCallout1">
            <a:avLst>
              <a:gd name="adj1" fmla="val 12204"/>
              <a:gd name="adj2" fmla="val -4412"/>
              <a:gd name="adj3" fmla="val 6273"/>
              <a:gd name="adj4" fmla="val -55148"/>
            </a:avLst>
          </a:prstGeom>
          <a:solidFill>
            <a:srgbClr val="9FCAD3"/>
          </a:solidFill>
          <a:ln w="9525" algn="ctr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Results also sent to any waiting reservation stations</a:t>
            </a:r>
          </a:p>
        </p:txBody>
      </p:sp>
      <p:sp>
        <p:nvSpPr>
          <p:cNvPr id="10" name="AutoShape 12"/>
          <p:cNvSpPr>
            <a:spLocks/>
          </p:cNvSpPr>
          <p:nvPr/>
        </p:nvSpPr>
        <p:spPr bwMode="auto">
          <a:xfrm>
            <a:off x="323850" y="5229225"/>
            <a:ext cx="1692275" cy="649288"/>
          </a:xfrm>
          <a:prstGeom prst="borderCallout1">
            <a:avLst>
              <a:gd name="adj1" fmla="val 17602"/>
              <a:gd name="adj2" fmla="val 104505"/>
              <a:gd name="adj3" fmla="val 12958"/>
              <a:gd name="adj4" fmla="val 131894"/>
            </a:avLst>
          </a:prstGeom>
          <a:solidFill>
            <a:srgbClr val="9FCAD3"/>
          </a:solidFill>
          <a:ln w="9525" algn="ctr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Reorders buffer for register writes</a:t>
            </a: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5003800" y="5589588"/>
            <a:ext cx="1692275" cy="792162"/>
          </a:xfrm>
          <a:prstGeom prst="borderCallout1">
            <a:avLst>
              <a:gd name="adj1" fmla="val 14431"/>
              <a:gd name="adj2" fmla="val -4505"/>
              <a:gd name="adj3" fmla="val -45292"/>
              <a:gd name="adj4" fmla="val -36208"/>
            </a:avLst>
          </a:prstGeom>
          <a:solidFill>
            <a:srgbClr val="9FCAD3"/>
          </a:solidFill>
          <a:ln w="9525" algn="ctr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Can supply operands for issued instructions</a:t>
            </a:r>
          </a:p>
        </p:txBody>
      </p:sp>
      <p:sp>
        <p:nvSpPr>
          <p:cNvPr id="12" name="AutoShape 16"/>
          <p:cNvSpPr>
            <a:spLocks/>
          </p:cNvSpPr>
          <p:nvPr/>
        </p:nvSpPr>
        <p:spPr bwMode="auto">
          <a:xfrm>
            <a:off x="7235825" y="1268413"/>
            <a:ext cx="1404938" cy="649287"/>
          </a:xfrm>
          <a:prstGeom prst="borderCallout1">
            <a:avLst>
              <a:gd name="adj1" fmla="val 17602"/>
              <a:gd name="adj2" fmla="val -5426"/>
              <a:gd name="adj3" fmla="val 65769"/>
              <a:gd name="adj4" fmla="val -45875"/>
            </a:avLst>
          </a:prstGeom>
          <a:solidFill>
            <a:srgbClr val="9FCAD3"/>
          </a:solidFill>
          <a:ln w="9525" algn="ctr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Preserves dependencies</a:t>
            </a:r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7235825" y="2565400"/>
            <a:ext cx="1404938" cy="649288"/>
          </a:xfrm>
          <a:prstGeom prst="borderCallout1">
            <a:avLst>
              <a:gd name="adj1" fmla="val 17602"/>
              <a:gd name="adj2" fmla="val -5426"/>
              <a:gd name="adj3" fmla="val 22736"/>
              <a:gd name="adj4" fmla="val -100676"/>
            </a:avLst>
          </a:prstGeom>
          <a:solidFill>
            <a:srgbClr val="9FCAD3"/>
          </a:solidFill>
          <a:ln w="9525" algn="ctr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rPr>
              <a:t>Hold pending operands</a:t>
            </a:r>
          </a:p>
        </p:txBody>
      </p:sp>
    </p:spTree>
    <p:extLst>
      <p:ext uri="{BB962C8B-B14F-4D97-AF65-F5344CB8AC3E}">
        <p14:creationId xmlns:p14="http://schemas.microsoft.com/office/powerpoint/2010/main" val="3878868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Reservation stations and reorder buffer effectively provide register renaming</a:t>
            </a:r>
          </a:p>
          <a:p>
            <a:r>
              <a:rPr lang="en-US" altLang="ko-KR" dirty="0"/>
              <a:t>On instruction issue to reservation station</a:t>
            </a:r>
          </a:p>
          <a:p>
            <a:pPr lvl="1"/>
            <a:r>
              <a:rPr lang="en-US" altLang="ko-KR" dirty="0"/>
              <a:t>If operand is available in register file or reorder buffer</a:t>
            </a:r>
          </a:p>
          <a:p>
            <a:pPr lvl="2"/>
            <a:r>
              <a:rPr lang="en-US" altLang="ko-KR" dirty="0"/>
              <a:t>Copied to reservation station</a:t>
            </a:r>
          </a:p>
          <a:p>
            <a:pPr lvl="2"/>
            <a:r>
              <a:rPr lang="en-US" altLang="ko-KR" dirty="0"/>
              <a:t>No longer required in the register; can be overwritten</a:t>
            </a:r>
          </a:p>
          <a:p>
            <a:pPr lvl="1"/>
            <a:r>
              <a:rPr lang="en-US" altLang="ko-KR" dirty="0"/>
              <a:t>If operand is not yet available</a:t>
            </a:r>
          </a:p>
          <a:p>
            <a:pPr lvl="2"/>
            <a:r>
              <a:rPr lang="en-US" altLang="ko-KR" dirty="0"/>
              <a:t>It will be provided to the reservation station by a function unit</a:t>
            </a:r>
          </a:p>
          <a:p>
            <a:pPr lvl="2"/>
            <a:r>
              <a:rPr lang="en-US" altLang="ko-KR" dirty="0"/>
              <a:t>Register update may not be required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Register Renaming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970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Predict branch and continue issuing</a:t>
            </a:r>
          </a:p>
          <a:p>
            <a:pPr lvl="1"/>
            <a:r>
              <a:rPr lang="en-US" altLang="ko-KR" dirty="0"/>
              <a:t>Don’t commit until branch outcome determined</a:t>
            </a:r>
          </a:p>
          <a:p>
            <a:r>
              <a:rPr lang="en-US" altLang="ko-KR" dirty="0"/>
              <a:t>Load speculation</a:t>
            </a:r>
          </a:p>
          <a:p>
            <a:pPr lvl="1"/>
            <a:r>
              <a:rPr lang="en-US" altLang="ko-KR" dirty="0"/>
              <a:t>Avoid load and cache miss delay</a:t>
            </a:r>
          </a:p>
          <a:p>
            <a:pPr lvl="2"/>
            <a:r>
              <a:rPr lang="en-US" altLang="ko-KR" dirty="0"/>
              <a:t>Predict the effective address</a:t>
            </a:r>
          </a:p>
          <a:p>
            <a:pPr lvl="2"/>
            <a:r>
              <a:rPr lang="en-US" altLang="ko-KR" dirty="0"/>
              <a:t>Predict loaded value</a:t>
            </a:r>
          </a:p>
          <a:p>
            <a:pPr lvl="2"/>
            <a:r>
              <a:rPr lang="en-US" altLang="ko-KR" dirty="0"/>
              <a:t>Load before completing outstanding stores</a:t>
            </a:r>
          </a:p>
          <a:p>
            <a:pPr lvl="2"/>
            <a:r>
              <a:rPr lang="en-US" altLang="ko-KR" dirty="0"/>
              <a:t>Bypass stored values to load unit</a:t>
            </a:r>
          </a:p>
          <a:p>
            <a:pPr lvl="1"/>
            <a:r>
              <a:rPr lang="en-US" altLang="ko-KR" dirty="0"/>
              <a:t>Don’t commit load until speculation cleared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Speculation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945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Why not just let the compiler schedule code?</a:t>
            </a:r>
          </a:p>
          <a:p>
            <a:r>
              <a:rPr lang="en-US" altLang="ko-KR" dirty="0"/>
              <a:t>Not all stalls are predicable</a:t>
            </a:r>
          </a:p>
          <a:p>
            <a:pPr lvl="1"/>
            <a:r>
              <a:rPr lang="en-US" altLang="ko-KR" dirty="0"/>
              <a:t>e.g., cache misses</a:t>
            </a:r>
          </a:p>
          <a:p>
            <a:r>
              <a:rPr lang="en-US" altLang="ko-KR" dirty="0"/>
              <a:t>Can’t always schedule around branches</a:t>
            </a:r>
          </a:p>
          <a:p>
            <a:pPr lvl="1"/>
            <a:r>
              <a:rPr lang="en-US" altLang="ko-KR" dirty="0"/>
              <a:t>Branch outcome is dynamically determined</a:t>
            </a:r>
          </a:p>
          <a:p>
            <a:r>
              <a:rPr lang="en-US" altLang="ko-KR" dirty="0"/>
              <a:t>Different implementations of an ISA have different latencies and hazards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Do Dynamic Scheduling?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5553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Yes, but not as much as we’d like</a:t>
            </a:r>
          </a:p>
          <a:p>
            <a:r>
              <a:rPr lang="en-US" altLang="ko-KR" dirty="0"/>
              <a:t>Programs have real dependencies that limit ILP</a:t>
            </a:r>
          </a:p>
          <a:p>
            <a:r>
              <a:rPr lang="en-US" altLang="ko-KR" dirty="0"/>
              <a:t>Some dependencies are hard to eliminate</a:t>
            </a:r>
          </a:p>
          <a:p>
            <a:pPr lvl="1"/>
            <a:r>
              <a:rPr lang="en-US" altLang="ko-KR" dirty="0"/>
              <a:t>e.g., pointer aliasing</a:t>
            </a:r>
          </a:p>
          <a:p>
            <a:r>
              <a:rPr lang="en-US" altLang="ko-KR" dirty="0"/>
              <a:t>Some parallelism is hard to expose</a:t>
            </a:r>
          </a:p>
          <a:p>
            <a:pPr lvl="1"/>
            <a:r>
              <a:rPr lang="en-US" altLang="ko-KR" dirty="0"/>
              <a:t>Limited window size during instruction issue</a:t>
            </a:r>
          </a:p>
          <a:p>
            <a:r>
              <a:rPr lang="en-US" altLang="ko-KR" dirty="0"/>
              <a:t>Memory delays and limited bandwidth</a:t>
            </a:r>
          </a:p>
          <a:p>
            <a:pPr lvl="1"/>
            <a:r>
              <a:rPr lang="en-US" altLang="ko-KR" dirty="0"/>
              <a:t>Hard to keep pipelines full</a:t>
            </a:r>
          </a:p>
          <a:p>
            <a:r>
              <a:rPr lang="en-AU" altLang="ko-KR" dirty="0">
                <a:ea typeface="굴림" panose="020B0600000101010101" pitchFamily="50" charset="-127"/>
              </a:rPr>
              <a:t>Speculation can help if done well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Does Multiple Issue Work?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056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Complexity of dynamic scheduling and speculations requires power</a:t>
            </a:r>
          </a:p>
          <a:p>
            <a:r>
              <a:rPr lang="en-AU" altLang="ko-KR" dirty="0">
                <a:ea typeface="굴림" panose="020B0600000101010101" pitchFamily="50" charset="-127"/>
              </a:rPr>
              <a:t>Multiple simpler cores may be better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Power Efficiency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graphicFrame>
        <p:nvGraphicFramePr>
          <p:cNvPr id="5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97993"/>
              </p:ext>
            </p:extLst>
          </p:nvPr>
        </p:nvGraphicFramePr>
        <p:xfrm>
          <a:off x="467519" y="3041870"/>
          <a:ext cx="8208962" cy="3109919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8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Out-of-order/ Speculation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III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T1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1200MHz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70W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51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Cortex A8 and Intel i7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684213" y="1125538"/>
          <a:ext cx="7527926" cy="4973639"/>
        </p:xfrm>
        <a:graphic>
          <a:graphicData uri="http://schemas.openxmlformats.org/drawingml/2006/table">
            <a:tbl>
              <a:tblPr firstRow="1" bandRow="1"/>
              <a:tblGrid>
                <a:gridCol w="282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9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Processor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ARM A8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Intel Core i7 920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Market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Personal</a:t>
                      </a:r>
                      <a:r>
                        <a:rPr lang="en-US" sz="1600" baseline="0" dirty="0" smtClean="0"/>
                        <a:t> Mobile Device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Server, cloud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Thermal design</a:t>
                      </a:r>
                      <a:r>
                        <a:rPr lang="en-US" sz="1600" baseline="0" dirty="0" smtClean="0"/>
                        <a:t> power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 Watts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130 Watts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Clock rate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 GHz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2.66 GHz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Cores/Chip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Floating point?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Multiple issue?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Dynamic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instructions/clock cycle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Pipeline</a:t>
                      </a:r>
                      <a:r>
                        <a:rPr lang="en-US" sz="1600" baseline="0" dirty="0" smtClean="0"/>
                        <a:t> stages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180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Pipeline schedule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Static in-order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Dynamic</a:t>
                      </a:r>
                      <a:r>
                        <a:rPr lang="en-US" sz="1600" baseline="0" dirty="0" smtClean="0"/>
                        <a:t> out-of-order with speculation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Branch</a:t>
                      </a:r>
                      <a:r>
                        <a:rPr lang="en-US" sz="1600" baseline="0" dirty="0" smtClean="0"/>
                        <a:t> prediction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2-level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2-level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</a:t>
                      </a:r>
                      <a:r>
                        <a:rPr lang="en-US" sz="1600" baseline="30000" dirty="0" smtClean="0"/>
                        <a:t>st</a:t>
                      </a:r>
                      <a:r>
                        <a:rPr lang="en-US" sz="1600" dirty="0" smtClean="0"/>
                        <a:t> level caches/core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32 </a:t>
                      </a:r>
                      <a:r>
                        <a:rPr lang="en-US" sz="1600" dirty="0" err="1" smtClean="0"/>
                        <a:t>KiB</a:t>
                      </a:r>
                      <a:r>
                        <a:rPr lang="en-US" sz="1600" dirty="0" smtClean="0"/>
                        <a:t> I, 32 </a:t>
                      </a:r>
                      <a:r>
                        <a:rPr lang="en-US" sz="1600" dirty="0" err="1" smtClean="0"/>
                        <a:t>KiB</a:t>
                      </a:r>
                      <a:r>
                        <a:rPr lang="en-US" sz="1600" dirty="0" smtClean="0"/>
                        <a:t> D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32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KiB</a:t>
                      </a:r>
                      <a:r>
                        <a:rPr lang="en-US" sz="1600" baseline="0" dirty="0" smtClean="0"/>
                        <a:t> I, 32 </a:t>
                      </a:r>
                      <a:r>
                        <a:rPr lang="en-US" sz="1600" baseline="0" dirty="0" err="1" smtClean="0"/>
                        <a:t>KiB</a:t>
                      </a:r>
                      <a:r>
                        <a:rPr lang="en-US" sz="1600" baseline="0" dirty="0" smtClean="0"/>
                        <a:t> D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level caches/core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128-1024 </a:t>
                      </a:r>
                      <a:r>
                        <a:rPr lang="en-US" sz="1600" dirty="0" err="1" smtClean="0"/>
                        <a:t>KiB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256 </a:t>
                      </a:r>
                      <a:r>
                        <a:rPr lang="en-US" sz="1600" dirty="0" err="1" smtClean="0"/>
                        <a:t>KiB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5"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30000" dirty="0" smtClean="0"/>
                        <a:t>rd</a:t>
                      </a:r>
                      <a:r>
                        <a:rPr lang="en-US" sz="1600" dirty="0" smtClean="0"/>
                        <a:t> level caches</a:t>
                      </a:r>
                      <a:r>
                        <a:rPr lang="en-US" sz="1600" baseline="0" dirty="0" smtClean="0"/>
                        <a:t> (shared)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88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77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659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545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432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317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204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091" algn="l" defTabSz="685772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2- 8 MB</a:t>
                      </a:r>
                      <a:endParaRPr lang="en-US" sz="1600" dirty="0"/>
                    </a:p>
                  </a:txBody>
                  <a:tcPr marL="91427" marR="91427" marT="45715" marB="4571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857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ARM Cortex-A8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0475"/>
            <a:ext cx="8404225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1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Example: Branch Taken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5" name="Picture 7" descr="f04-62-P374493-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80645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911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Core i7 Pipeline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25538"/>
            <a:ext cx="491966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9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ko-KR" sz="2400" dirty="0"/>
              <a:t>Unrolled C code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 #include &lt;x86intrin.h&gt;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2 #define UNROLL (4)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3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fr-FR" altLang="ko-KR" sz="1600" dirty="0">
                <a:latin typeface="Courier New" pitchFamily="49" charset="0"/>
                <a:cs typeface="Courier New" pitchFamily="49" charset="0"/>
              </a:rPr>
              <a:t>4 void dgemm (int n, double* A, double* B, double* C)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5 {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nn-NO" altLang="ko-KR" sz="1600" dirty="0">
                <a:latin typeface="Courier New" pitchFamily="49" charset="0"/>
                <a:cs typeface="Courier New" pitchFamily="49" charset="0"/>
              </a:rPr>
              <a:t>6  for ( int i = 0; i &lt; n; i+=UNROLL*4 )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7   for (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j = 0; j &lt; n;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) {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8    __m256d c[4];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9    for (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x = 0; x &lt; UNROLL; x++ 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10    c[x] = _mm256_load_pd(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C+i+x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*4+j*n);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11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12   for(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13   {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14    __m256d b = _mm256_broadcast_sd(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B+k+j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*n);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15    for 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x = 0; x &lt; UNROLL; x++)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16    c[x] = _mm256_add_pd(c[x],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17                        _mm256_mul_pd(_mm256_load_pd(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A+n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k+x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*4+i), b));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18   }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19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20    for ( 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 x = 0; x &lt; UNROLL; x++ )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21     _mm256_store_pd(</a:t>
            </a:r>
            <a:r>
              <a:rPr lang="en-US" altLang="ko-KR" sz="1600" dirty="0" err="1">
                <a:latin typeface="Courier New" pitchFamily="49" charset="0"/>
                <a:cs typeface="Courier New" pitchFamily="49" charset="0"/>
              </a:rPr>
              <a:t>C+i+x</a:t>
            </a: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*4+j*n, c[x]);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22  }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600" dirty="0">
                <a:latin typeface="Courier New" pitchFamily="49" charset="0"/>
                <a:cs typeface="Courier New" pitchFamily="49" charset="0"/>
              </a:rPr>
              <a:t>23 }</a:t>
            </a:r>
          </a:p>
          <a:p>
            <a:pPr>
              <a:lnSpc>
                <a:spcPct val="70000"/>
              </a:lnSpc>
            </a:pPr>
            <a:endParaRPr lang="ko-KR" altLang="en-US" sz="1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Matrix Multiply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6759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ko-KR" sz="2400" dirty="0"/>
              <a:t>Assembly code: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(%r11),%ymm4                # Load 4 elements of C into %ymm4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2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,%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                      # register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rbx</a:t>
            </a:r>
            <a:endParaRPr lang="en-US" altLang="ko-KR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pt-BR" altLang="ko-KR" sz="1400" dirty="0">
                <a:latin typeface="Courier New" pitchFamily="49" charset="0"/>
                <a:cs typeface="Courier New" pitchFamily="49" charset="0"/>
              </a:rPr>
              <a:t>3 xor %ecx,%ecx                       # register %ecx = 0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4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0x20(%r11),%ymm3            # Load 4 elements of C into %ymm3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5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0x40(%r11),%ymm2            # Load 4 elements of C into %ymm2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6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0x60(%r11),%ymm1            # Load 4 elements of C into %ymm1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7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vbroadcastsd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(%rcx,%r9,1),%ymm0     # Make 4 copies of B element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8 add $0x8,%rcx # register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=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rcx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+ 8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9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(%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),%ymm0,%ymm5           # Parallel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10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%ymm5,%ymm4,%ymm4           # Parallel add %ymm5, %ymm4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11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0x20(%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),%ymm0,%ymm5      # Parallel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12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%ymm5,%ymm3,%ymm3           # Parallel add %ymm5, %ymm3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13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0x40(%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),%ymm0,%ymm5      # Parallel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14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vmulpd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0x60(%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),%ymm0,%ymm0      # Parallel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%ymm1,4 A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pt-BR" altLang="ko-KR" sz="1400" dirty="0">
                <a:latin typeface="Courier New" pitchFamily="49" charset="0"/>
                <a:cs typeface="Courier New" pitchFamily="49" charset="0"/>
              </a:rPr>
              <a:t>15 add %r8,%rax                       # register %rax = %rax + %r8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pt-BR" altLang="ko-KR" sz="1400" dirty="0">
                <a:latin typeface="Courier New" pitchFamily="49" charset="0"/>
                <a:cs typeface="Courier New" pitchFamily="49" charset="0"/>
              </a:rPr>
              <a:t>16 cmp %r10,%rcx                      # compare %r8 to %rax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17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%ymm5,%ymm2,%ymm2           # Parallel add %ymm5, %ymm2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18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vaddpd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%ymm0,%ymm1,%ymm1           # Parallel add %ymm0, %ymm1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19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jne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68 &lt;dgemm+0x68&gt;                # jump if not %r8 != %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rax</a:t>
            </a:r>
            <a:endParaRPr lang="en-US" altLang="ko-KR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it-IT" altLang="ko-KR" sz="1400" dirty="0">
                <a:latin typeface="Courier New" pitchFamily="49" charset="0"/>
                <a:cs typeface="Courier New" pitchFamily="49" charset="0"/>
              </a:rPr>
              <a:t>20 add $0x1,%esi                      # register % esi = % esi + 1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21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%ymm4,(%r11)               # Store %ymm4 into 4 C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22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%ymm3,0x20(%r11)           # Store %ymm3 into 4 C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23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%ymm2,0x40(%r11)           # Store %ymm2 into 4 C elements</a:t>
            </a:r>
          </a:p>
          <a:p>
            <a:pPr marL="0" indent="0">
              <a:lnSpc>
                <a:spcPct val="50000"/>
              </a:lnSpc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24 </a:t>
            </a:r>
            <a:r>
              <a:rPr lang="en-US" altLang="ko-KR" sz="1400" dirty="0" err="1">
                <a:latin typeface="Courier New" pitchFamily="49" charset="0"/>
                <a:cs typeface="Courier New" pitchFamily="49" charset="0"/>
              </a:rPr>
              <a:t>vmovapd</a:t>
            </a:r>
            <a:r>
              <a:rPr lang="en-US" altLang="ko-KR" sz="1400" dirty="0">
                <a:latin typeface="Courier New" pitchFamily="49" charset="0"/>
                <a:cs typeface="Courier New" pitchFamily="49" charset="0"/>
              </a:rPr>
              <a:t> %ymm1,0x60(%r11)           # Store %ymm1 into 4 C elements</a:t>
            </a:r>
            <a:endParaRPr lang="en-US" altLang="ko-KR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Matrix Multiply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78486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Impact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57350"/>
            <a:ext cx="61309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58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Pipelining is easy (!)</a:t>
            </a:r>
          </a:p>
          <a:p>
            <a:pPr lvl="1"/>
            <a:r>
              <a:rPr lang="en-US" altLang="ko-KR" dirty="0"/>
              <a:t>The basic idea is easy</a:t>
            </a:r>
          </a:p>
          <a:p>
            <a:pPr lvl="1"/>
            <a:r>
              <a:rPr lang="en-US" altLang="ko-KR" dirty="0"/>
              <a:t>The devil is in the details</a:t>
            </a:r>
          </a:p>
          <a:p>
            <a:pPr lvl="2"/>
            <a:r>
              <a:rPr lang="en-US" altLang="ko-KR" dirty="0"/>
              <a:t>e.g., detecting data hazards</a:t>
            </a:r>
          </a:p>
          <a:p>
            <a:r>
              <a:rPr lang="en-US" altLang="ko-KR" dirty="0"/>
              <a:t>Pipelining is independent of technology</a:t>
            </a:r>
          </a:p>
          <a:p>
            <a:pPr lvl="1"/>
            <a:r>
              <a:rPr lang="en-US" altLang="ko-KR" dirty="0"/>
              <a:t>So why haven’t we always done pipelining?</a:t>
            </a:r>
          </a:p>
          <a:p>
            <a:pPr lvl="1"/>
            <a:r>
              <a:rPr lang="en-US" altLang="ko-KR" dirty="0"/>
              <a:t>More transistors make more advanced techniques feasible</a:t>
            </a:r>
          </a:p>
          <a:p>
            <a:pPr lvl="1"/>
            <a:r>
              <a:rPr lang="en-US" altLang="ko-KR" dirty="0"/>
              <a:t>Pipeline-related ISA design needs to take account of technology trends</a:t>
            </a:r>
          </a:p>
          <a:p>
            <a:pPr lvl="2"/>
            <a:r>
              <a:rPr lang="en-US" altLang="ko-KR" dirty="0"/>
              <a:t>e.g., predicated instructions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Fallacies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5849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Poor ISA design can make pipelining harder</a:t>
            </a:r>
          </a:p>
          <a:p>
            <a:pPr lvl="1"/>
            <a:r>
              <a:rPr lang="en-US" altLang="ko-KR" dirty="0"/>
              <a:t>e.g., complex instruction sets (VAX, IA-32)</a:t>
            </a:r>
          </a:p>
          <a:p>
            <a:pPr lvl="2"/>
            <a:r>
              <a:rPr lang="en-US" altLang="ko-KR" dirty="0"/>
              <a:t>Significant overhead to make pipelining work</a:t>
            </a:r>
          </a:p>
          <a:p>
            <a:pPr lvl="2"/>
            <a:r>
              <a:rPr lang="en-US" altLang="ko-KR" dirty="0"/>
              <a:t>IA-32 micro-op approach</a:t>
            </a:r>
          </a:p>
          <a:p>
            <a:pPr lvl="1"/>
            <a:r>
              <a:rPr lang="en-US" altLang="ko-KR" dirty="0"/>
              <a:t>e.g., complex addressing modes</a:t>
            </a:r>
          </a:p>
          <a:p>
            <a:pPr lvl="2"/>
            <a:r>
              <a:rPr lang="en-US" altLang="ko-KR" dirty="0"/>
              <a:t>Register update side effects, memory indirection</a:t>
            </a:r>
          </a:p>
          <a:p>
            <a:pPr lvl="1"/>
            <a:r>
              <a:rPr lang="en-US" altLang="ko-KR" dirty="0"/>
              <a:t>e.g., delayed branches</a:t>
            </a:r>
          </a:p>
          <a:p>
            <a:pPr lvl="2"/>
            <a:r>
              <a:rPr lang="en-US" altLang="ko-KR" dirty="0"/>
              <a:t>Advanced pipelines have long delay slots</a:t>
            </a:r>
            <a:endParaRPr lang="en-AU" altLang="ko-KR" dirty="0">
              <a:ea typeface="굴림" panose="020B0600000101010101" pitchFamily="50" charset="-127"/>
            </a:endParaRP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Pitfalls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8290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ISA influences design of </a:t>
            </a:r>
            <a:r>
              <a:rPr lang="en-US" altLang="ko-KR" dirty="0" err="1"/>
              <a:t>datapath</a:t>
            </a:r>
            <a:r>
              <a:rPr lang="en-US" altLang="ko-KR" dirty="0"/>
              <a:t> and control</a:t>
            </a:r>
          </a:p>
          <a:p>
            <a:r>
              <a:rPr lang="en-US" altLang="ko-KR" dirty="0" err="1"/>
              <a:t>Datapath</a:t>
            </a:r>
            <a:r>
              <a:rPr lang="en-US" altLang="ko-KR" dirty="0"/>
              <a:t> and control influence design of ISA</a:t>
            </a:r>
          </a:p>
          <a:p>
            <a:r>
              <a:rPr lang="en-US" altLang="ko-KR" dirty="0"/>
              <a:t>Pipelining improves instruction throughput</a:t>
            </a:r>
            <a:br>
              <a:rPr lang="en-US" altLang="ko-KR" dirty="0"/>
            </a:br>
            <a:r>
              <a:rPr lang="en-US" altLang="ko-KR" dirty="0"/>
              <a:t>using parallelism</a:t>
            </a:r>
          </a:p>
          <a:p>
            <a:pPr lvl="1"/>
            <a:r>
              <a:rPr lang="en-US" altLang="ko-KR" dirty="0"/>
              <a:t>More instructions completed per second</a:t>
            </a:r>
          </a:p>
          <a:p>
            <a:pPr lvl="1"/>
            <a:r>
              <a:rPr lang="en-US" altLang="ko-KR" dirty="0"/>
              <a:t>Latency for each instruction not reduced</a:t>
            </a:r>
          </a:p>
          <a:p>
            <a:r>
              <a:rPr lang="en-US" altLang="ko-KR" dirty="0"/>
              <a:t>Hazards: structural, data, control</a:t>
            </a:r>
          </a:p>
          <a:p>
            <a:r>
              <a:rPr lang="en-US" altLang="ko-KR" dirty="0"/>
              <a:t>Multiple issue and dynamic scheduling (ILP)</a:t>
            </a:r>
          </a:p>
          <a:p>
            <a:pPr lvl="1"/>
            <a:r>
              <a:rPr lang="en-US" altLang="ko-KR" dirty="0"/>
              <a:t>Dependencies limit achievable parallelism</a:t>
            </a:r>
          </a:p>
          <a:p>
            <a:pPr lvl="1"/>
            <a:r>
              <a:rPr lang="en-US" altLang="ko-KR" dirty="0"/>
              <a:t>Complexity leads to the power wall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Concluding Remarks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29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ko-KR" dirty="0">
                <a:ea typeface="굴림" panose="020B0600000101010101" pitchFamily="50" charset="-127"/>
              </a:rPr>
              <a:t>Example: Branch Taken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5" name="Picture 6" descr="f04-62-P374493-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8486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1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If a comparison register is a destination of 2</a:t>
            </a:r>
            <a:r>
              <a:rPr lang="en-US" altLang="ko-KR" baseline="30000" dirty="0"/>
              <a:t>nd</a:t>
            </a:r>
            <a:r>
              <a:rPr lang="en-US" altLang="ko-KR" dirty="0"/>
              <a:t> or 3</a:t>
            </a:r>
            <a:r>
              <a:rPr lang="en-US" altLang="ko-KR" baseline="30000" dirty="0"/>
              <a:t>rd</a:t>
            </a:r>
            <a:r>
              <a:rPr lang="en-US" altLang="ko-KR" dirty="0"/>
              <a:t> preceding ALU </a:t>
            </a:r>
            <a:r>
              <a:rPr lang="en-US" altLang="ko-KR" dirty="0" smtClean="0"/>
              <a:t>instruction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Can resolve using forwarding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Hazards for Branches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3870325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…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2138" y="2636838"/>
            <a:ext cx="3024187" cy="504825"/>
            <a:chOff x="2018" y="2341"/>
            <a:chExt cx="1905" cy="3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79838" y="3213100"/>
            <a:ext cx="3024187" cy="504825"/>
            <a:chOff x="2018" y="2341"/>
            <a:chExt cx="1905" cy="31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427538" y="3787775"/>
            <a:ext cx="3024187" cy="504825"/>
            <a:chOff x="2018" y="2341"/>
            <a:chExt cx="1905" cy="318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076825" y="4364038"/>
            <a:ext cx="3024188" cy="504825"/>
            <a:chOff x="2018" y="2341"/>
            <a:chExt cx="1905" cy="318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55650" y="3294063"/>
            <a:ext cx="211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add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$5, $6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755650" y="2717800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add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$2, $3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5650" y="4446588"/>
            <a:ext cx="267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target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651500" y="2852738"/>
            <a:ext cx="433388" cy="1727200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>
            <a:off x="5651500" y="3429000"/>
            <a:ext cx="433388" cy="1223963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3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If a comparison register is a destination of preceding ALU instruction or 2</a:t>
            </a:r>
            <a:r>
              <a:rPr lang="en-US" altLang="ko-KR" baseline="30000" dirty="0"/>
              <a:t>nd</a:t>
            </a:r>
            <a:r>
              <a:rPr lang="en-US" altLang="ko-KR" dirty="0"/>
              <a:t> preceding load instruction</a:t>
            </a:r>
          </a:p>
          <a:p>
            <a:pPr lvl="1"/>
            <a:r>
              <a:rPr lang="en-US" altLang="ko-KR" dirty="0"/>
              <a:t>Need 1 stall cycle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Hazards for Branches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stalled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IF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EX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MEM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WB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add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$5, $6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lw 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addr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target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2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/>
              <a:t>If a comparison register is a destination of preceding ALU instruction or 2</a:t>
            </a:r>
            <a:r>
              <a:rPr lang="en-US" altLang="ko-KR" baseline="30000" dirty="0"/>
              <a:t>nd</a:t>
            </a:r>
            <a:r>
              <a:rPr lang="en-US" altLang="ko-KR" dirty="0"/>
              <a:t> preceding load instruction</a:t>
            </a:r>
          </a:p>
          <a:p>
            <a:pPr lvl="1"/>
            <a:r>
              <a:rPr lang="en-US" altLang="ko-KR" dirty="0"/>
              <a:t>Need 1 stall cycle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 Hazards for Branches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6F2D-D360-439B-9257-A5636D3F00A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stalled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IF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ID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EX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MEM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WB</a:t>
              </a:r>
              <a:endParaRPr kumimoji="0" lang="en-AU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rgbClr val="9FCAD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IF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ID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EX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MEM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WB</a:t>
            </a:r>
            <a:endParaRPr kumimoji="0" lang="en-AU" altLang="ko-K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rgbClr val="9FCA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add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$5, $6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lw 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addr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beq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$1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</a:t>
            </a:r>
            <a:r>
              <a:rPr lang="en-US" altLang="ko-KR" sz="1800" smtClean="0">
                <a:solidFill>
                  <a:srgbClr val="91AFBF"/>
                </a:solidFill>
                <a:latin typeface="Lucida Console" panose="020B0609040504020204" pitchFamily="49" charset="0"/>
              </a:rPr>
              <a:t>$4</a:t>
            </a:r>
            <a:r>
              <a:rPr lang="en-US" altLang="ko-KR" sz="1800" smtClean="0">
                <a:solidFill>
                  <a:srgbClr val="000000"/>
                </a:solidFill>
                <a:latin typeface="Lucida Console" panose="020B0609040504020204" pitchFamily="49" charset="0"/>
              </a:rPr>
              <a:t>, target</a:t>
            </a:r>
            <a:endParaRPr lang="en-AU" altLang="ko-KR" sz="1800" smtClean="0">
              <a:solidFill>
                <a:srgbClr val="000000"/>
              </a:solidFill>
              <a:latin typeface="Lucida Console" panose="020B0609040504020204" pitchFamily="49" charset="0"/>
              <a:ea typeface="굴림" panose="020B0600000101010101" pitchFamily="50" charset="-127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rgbClr val="91AF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6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16708</TotalTime>
  <Words>2844</Words>
  <Application>Microsoft Office PowerPoint</Application>
  <PresentationFormat>화면 슬라이드 쇼(4:3)</PresentationFormat>
  <Paragraphs>746</Paragraphs>
  <Slides>56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HeadingPairs>
  <TitlesOfParts>
    <vt:vector size="65" baseType="lpstr">
      <vt:lpstr>굴림</vt:lpstr>
      <vt:lpstr>맑은 고딕</vt:lpstr>
      <vt:lpstr>Arial</vt:lpstr>
      <vt:lpstr>Courier New</vt:lpstr>
      <vt:lpstr>Lucida Console</vt:lpstr>
      <vt:lpstr>Symbol</vt:lpstr>
      <vt:lpstr>Times New Roman</vt:lpstr>
      <vt:lpstr>Wingdings</vt:lpstr>
      <vt:lpstr>Office 테마</vt:lpstr>
      <vt:lpstr>The Processor (2/3)</vt:lpstr>
      <vt:lpstr>Major topics</vt:lpstr>
      <vt:lpstr>Branch Hazards</vt:lpstr>
      <vt:lpstr>Reducing Branch Delay</vt:lpstr>
      <vt:lpstr>Example: Branch Taken</vt:lpstr>
      <vt:lpstr>Example: Branch Taken</vt:lpstr>
      <vt:lpstr>Data Hazards for Branches</vt:lpstr>
      <vt:lpstr>Data Hazards for Branches</vt:lpstr>
      <vt:lpstr>Data Hazards for Branches</vt:lpstr>
      <vt:lpstr>Data Hazards for Branches</vt:lpstr>
      <vt:lpstr>Dynamic Branch Prediction</vt:lpstr>
      <vt:lpstr>1-Bit Predictor: Shortcoming</vt:lpstr>
      <vt:lpstr>2-Bit Predictor</vt:lpstr>
      <vt:lpstr>Calculating the Branch Target</vt:lpstr>
      <vt:lpstr>Exceptions and Interrupts</vt:lpstr>
      <vt:lpstr>Handling Exceptions</vt:lpstr>
      <vt:lpstr>An Alternate Mechanism</vt:lpstr>
      <vt:lpstr>Handler Actions</vt:lpstr>
      <vt:lpstr>Exceptions in a Pipeline</vt:lpstr>
      <vt:lpstr>Pipeline with Exceptions</vt:lpstr>
      <vt:lpstr>Exception Properties</vt:lpstr>
      <vt:lpstr>Exception Example</vt:lpstr>
      <vt:lpstr>Exception Example</vt:lpstr>
      <vt:lpstr>Exception Example</vt:lpstr>
      <vt:lpstr>Multiple Exceptions</vt:lpstr>
      <vt:lpstr>Imprecise Exceptions</vt:lpstr>
      <vt:lpstr>Instruction-Level Parallelism (ILP)</vt:lpstr>
      <vt:lpstr>Multiple Issue</vt:lpstr>
      <vt:lpstr>Speculation</vt:lpstr>
      <vt:lpstr>Compiler/Hardware Speculation</vt:lpstr>
      <vt:lpstr>Speculation and Exceptions</vt:lpstr>
      <vt:lpstr>Static Multiple Issue</vt:lpstr>
      <vt:lpstr>Scheduling Static Multiple Issue</vt:lpstr>
      <vt:lpstr>MIPS with Static Dual Issue</vt:lpstr>
      <vt:lpstr>MIPS with Static Dual Issue</vt:lpstr>
      <vt:lpstr>Hazards in the Dual-Issue MIPS</vt:lpstr>
      <vt:lpstr>Scheduling Example</vt:lpstr>
      <vt:lpstr>Loop Unrolling</vt:lpstr>
      <vt:lpstr>Loop Unrolling Example</vt:lpstr>
      <vt:lpstr>Dynamic Multiple Issue</vt:lpstr>
      <vt:lpstr>Dynamic Pipeline Scheduling</vt:lpstr>
      <vt:lpstr>Dynamically Scheduled CPU</vt:lpstr>
      <vt:lpstr>Register Renaming</vt:lpstr>
      <vt:lpstr>Speculation</vt:lpstr>
      <vt:lpstr>Why Do Dynamic Scheduling?</vt:lpstr>
      <vt:lpstr>Does Multiple Issue Work?</vt:lpstr>
      <vt:lpstr>Power Efficiency</vt:lpstr>
      <vt:lpstr>Cortex A8 and Intel i7</vt:lpstr>
      <vt:lpstr>ARM Cortex-A8 Pipeline</vt:lpstr>
      <vt:lpstr>Core i7 Pipeline</vt:lpstr>
      <vt:lpstr>Matrix Multiply</vt:lpstr>
      <vt:lpstr>Matrix Multiply</vt:lpstr>
      <vt:lpstr>Performance Impact</vt:lpstr>
      <vt:lpstr>Fallacies</vt:lpstr>
      <vt:lpstr>Pitfalls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Paik</dc:creator>
  <cp:lastModifiedBy>김민성</cp:lastModifiedBy>
  <cp:revision>397</cp:revision>
  <cp:lastPrinted>2016-01-18T09:24:16Z</cp:lastPrinted>
  <dcterms:created xsi:type="dcterms:W3CDTF">2015-03-25T07:39:32Z</dcterms:created>
  <dcterms:modified xsi:type="dcterms:W3CDTF">2017-05-07T12:32:27Z</dcterms:modified>
</cp:coreProperties>
</file>