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9"/>
  </p:notesMasterIdLst>
  <p:handoutMasterIdLst>
    <p:handoutMasterId r:id="rId40"/>
  </p:handoutMasterIdLst>
  <p:sldIdLst>
    <p:sldId id="27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</p:sldIdLst>
  <p:sldSz cx="9144000" cy="6858000" type="screen4x3"/>
  <p:notesSz cx="6797675" cy="9874250"/>
  <p:defaultTextStyle>
    <a:defPPr>
      <a:defRPr lang="ko-KR"/>
    </a:defPPr>
    <a:lvl1pPr marL="0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22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44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766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688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11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532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454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377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A39"/>
    <a:srgbClr val="092F19"/>
    <a:srgbClr val="990000"/>
    <a:srgbClr val="5B9BD5"/>
    <a:srgbClr val="997300"/>
    <a:srgbClr val="7030A0"/>
    <a:srgbClr val="FFC000"/>
    <a:srgbClr val="567FCA"/>
    <a:srgbClr val="C55A11"/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1951" autoAdjust="0"/>
  </p:normalViewPr>
  <p:slideViewPr>
    <p:cSldViewPr snapToGrid="0">
      <p:cViewPr varScale="1">
        <p:scale>
          <a:sx n="106" d="100"/>
          <a:sy n="106" d="100"/>
        </p:scale>
        <p:origin x="16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8656-775B-425D-8FE9-0D5E4232644B}" type="datetimeFigureOut">
              <a:rPr lang="ko-KR" altLang="en-US" smtClean="0"/>
              <a:t>2017-04-23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5BCA-FEF2-4859-A621-FFE2875E006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6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EF31-6CD5-4FB0-9FC3-44111ADD63E3}" type="datetimeFigureOut">
              <a:rPr lang="ko-KR" altLang="en-US" smtClean="0"/>
              <a:t>2017-04-23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790E-A74F-4861-8676-CEF8E1EDC5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1pPr>
    <a:lvl2pPr marL="427922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2pPr>
    <a:lvl3pPr marL="855844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3pPr>
    <a:lvl4pPr marL="1283766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4pPr>
    <a:lvl5pPr marL="1711688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5pPr>
    <a:lvl6pPr marL="2139611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6pPr>
    <a:lvl7pPr marL="2567532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7pPr>
    <a:lvl8pPr marL="2995454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8pPr>
    <a:lvl9pPr marL="3423377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F790E-A74F-4861-8676-CEF8E1EDC543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09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1011288"/>
          </a:xfrm>
        </p:spPr>
        <p:txBody>
          <a:bodyPr>
            <a:normAutofit/>
          </a:bodyPr>
          <a:lstStyle>
            <a:lvl1pPr marL="0" indent="0" algn="r">
              <a:buNone/>
              <a:defRPr sz="3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  <p:pic>
        <p:nvPicPr>
          <p:cNvPr id="1026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50" y="70753"/>
            <a:ext cx="15811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5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sz="quarter" idx="14"/>
          </p:nvPr>
        </p:nvSpPr>
        <p:spPr>
          <a:xfrm>
            <a:off x="205740" y="656846"/>
            <a:ext cx="8740140" cy="5743954"/>
          </a:xfrm>
        </p:spPr>
        <p:txBody>
          <a:bodyPr>
            <a:normAutofit/>
          </a:bodyPr>
          <a:lstStyle>
            <a:lvl1pPr>
              <a:defRPr sz="2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46A3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938" y="6462485"/>
            <a:ext cx="232111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710D401-E67E-491A-A509-A96343E41EB2}" type="datetime1">
              <a:rPr lang="ko-KR" altLang="en-US" smtClean="0"/>
              <a:pPr/>
              <a:t>2017-04-23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2485"/>
            <a:ext cx="30861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1444" y="6462485"/>
            <a:ext cx="2321112" cy="365125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026F2D-D360-439B-9257-A5636D3F00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189697" y="611021"/>
            <a:ext cx="8459005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31" y="6462485"/>
            <a:ext cx="10450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4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962155"/>
          </a:xfrm>
        </p:spPr>
        <p:txBody>
          <a:bodyPr>
            <a:normAutofit/>
          </a:bodyPr>
          <a:lstStyle>
            <a:lvl1pPr marL="0" indent="0" algn="r">
              <a:buNone/>
              <a:defRPr sz="3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  <p:pic>
        <p:nvPicPr>
          <p:cNvPr id="3074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62" y="84053"/>
            <a:ext cx="15811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962155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</p:spTree>
    <p:extLst>
      <p:ext uri="{BB962C8B-B14F-4D97-AF65-F5344CB8AC3E}">
        <p14:creationId xmlns:p14="http://schemas.microsoft.com/office/powerpoint/2010/main" val="242469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655" y="65688"/>
            <a:ext cx="8400882" cy="666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" y="1156357"/>
            <a:ext cx="8740140" cy="519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938" y="6356353"/>
            <a:ext cx="232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1E624B1F-0AE0-4D90-A2D1-9548DFBFB3A9}" type="datetime1">
              <a:rPr lang="ko-KR" altLang="en-US" smtClean="0"/>
              <a:pPr/>
              <a:t>2017-04-23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 smtClean="0"/>
              <a:t>http://compiler.korea.ac.kr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32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4026F2D-D360-439B-9257-A5636D3F00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0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718" r:id="rId3"/>
    <p:sldLayoutId id="214748373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1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146A3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43" indent="-171443" algn="l" defTabSz="685772" rtl="0" eaLnBrk="1" latinLnBrk="1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30" indent="-171443" algn="l" defTabSz="685772" rtl="0" eaLnBrk="1" latinLnBrk="1" hangingPunct="1">
        <a:lnSpc>
          <a:spcPct val="150000"/>
        </a:lnSpc>
        <a:spcBef>
          <a:spcPts val="374"/>
        </a:spcBef>
        <a:buFont typeface="맑은 고딕" panose="020B0503020000020004" pitchFamily="50" charset="-127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15" indent="-171443" algn="l" defTabSz="685772" rtl="0" eaLnBrk="1" latinLnBrk="1" hangingPunct="1">
        <a:lnSpc>
          <a:spcPct val="150000"/>
        </a:lnSpc>
        <a:spcBef>
          <a:spcPts val="374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02" indent="-171443" algn="l" defTabSz="685772" rtl="0" eaLnBrk="1" latinLnBrk="1" hangingPunct="1">
        <a:lnSpc>
          <a:spcPct val="150000"/>
        </a:lnSpc>
        <a:spcBef>
          <a:spcPts val="374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2989" indent="-171443" algn="l" defTabSz="685772" rtl="0" eaLnBrk="1" latinLnBrk="1" hangingPunct="1">
        <a:lnSpc>
          <a:spcPct val="150000"/>
        </a:lnSpc>
        <a:spcBef>
          <a:spcPts val="3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874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7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altLang="ko-KR" sz="4400" dirty="0" smtClean="0">
                <a:ea typeface="굴림" panose="020B0600000101010101" pitchFamily="50" charset="-127"/>
              </a:rPr>
              <a:t>The Processor </a:t>
            </a:r>
            <a:r>
              <a:rPr lang="en-AU" altLang="ko-KR" sz="4400" dirty="0" smtClean="0">
                <a:ea typeface="굴림" panose="020B0600000101010101" pitchFamily="50" charset="-127"/>
              </a:rPr>
              <a:t>(2/3</a:t>
            </a:r>
            <a:r>
              <a:rPr lang="en-AU" altLang="ko-KR" sz="4400" dirty="0" smtClean="0">
                <a:ea typeface="굴림" panose="020B0600000101010101" pitchFamily="50" charset="-127"/>
              </a:rPr>
              <a:t>)</a:t>
            </a:r>
            <a:endParaRPr lang="en-AU" altLang="ko-KR" sz="4400" dirty="0">
              <a:ea typeface="굴림" panose="020B0600000101010101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364804" y="5321809"/>
            <a:ext cx="1853295" cy="10983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Chapter 4 </a:t>
            </a:r>
            <a:r>
              <a:rPr lang="en-US" altLang="ko-KR" dirty="0" smtClean="0"/>
              <a:t>(2/3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1953523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dirty="0" smtClean="0"/>
              <a:t>Microprocessor Design and Application</a:t>
            </a:r>
          </a:p>
          <a:p>
            <a:r>
              <a:rPr lang="ko-KR" altLang="en-US" dirty="0" smtClean="0"/>
              <a:t>마이크로 프로세서 설계 및 응용</a:t>
            </a:r>
            <a:endParaRPr lang="en-US" altLang="ko-KR" dirty="0" smtClean="0"/>
          </a:p>
          <a:p>
            <a:r>
              <a:rPr lang="en-US" altLang="ko-KR" dirty="0" smtClean="0"/>
              <a:t>2017 Spring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Minseong Kim (</a:t>
            </a:r>
            <a:r>
              <a:rPr lang="ko-KR" altLang="en-US" dirty="0" smtClean="0"/>
              <a:t>김민성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7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WB for Load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6" name="Picture 10" descr="f04-38-P374493-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11300"/>
            <a:ext cx="8191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3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Corrected </a:t>
            </a:r>
            <a:r>
              <a:rPr lang="en-US" altLang="ko-KR" dirty="0" err="1"/>
              <a:t>Datapath</a:t>
            </a:r>
            <a:r>
              <a:rPr lang="en-US" altLang="ko-KR" dirty="0"/>
              <a:t> for Load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5" name="Picture 6" descr="f04-41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057400"/>
            <a:ext cx="81835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 for Store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Picture 6" descr="f04-39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6200"/>
            <a:ext cx="81375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7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MEM for Store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5" name="Picture 6" descr="f04-40-P374493-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4463"/>
            <a:ext cx="81835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4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WB for Store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Picture 5" descr="f04-40-P374493-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20825"/>
            <a:ext cx="81915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0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Form showing resource usage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Multi-Cycle Pipeline Diagram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5" name="Picture 7" descr="f04-43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9438"/>
            <a:ext cx="63373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3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Traditional form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Multi-Cycle Pipeline Diagram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5" name="Picture 6" descr="f04-44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672262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5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State of pipeline in a given cycle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Single-Cycle Pipeline Diagram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Picture 5" descr="f04-4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911350"/>
            <a:ext cx="79279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6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Pipelined Control (Simplified)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5" name="Picture 7" descr="f04-46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80152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3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Control signals derived from instruction</a:t>
            </a:r>
          </a:p>
          <a:p>
            <a:pPr lvl="1"/>
            <a:r>
              <a:rPr lang="en-AU" altLang="ko-KR" dirty="0">
                <a:ea typeface="굴림" panose="020B0600000101010101" pitchFamily="50" charset="-127"/>
              </a:rPr>
              <a:t>As in single-cycle implementation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Pipelined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Picture 6" descr="f04-50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54625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8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Chapter 1: </a:t>
            </a:r>
            <a:r>
              <a:rPr lang="en-US" altLang="ko-KR" dirty="0">
                <a:ea typeface="굴림" panose="020B0600000101010101" pitchFamily="50" charset="-127"/>
              </a:rPr>
              <a:t>Computer Abstractions and Technology</a:t>
            </a:r>
          </a:p>
          <a:p>
            <a:r>
              <a:rPr lang="en-US" altLang="ko-KR" dirty="0" smtClean="0"/>
              <a:t>Chapter 2: </a:t>
            </a:r>
            <a:r>
              <a:rPr lang="en-AU" altLang="ko-KR" dirty="0">
                <a:ea typeface="굴림" panose="020B0600000101010101" pitchFamily="50" charset="-127"/>
              </a:rPr>
              <a:t>Instructions: Language of the Computer</a:t>
            </a:r>
          </a:p>
          <a:p>
            <a:r>
              <a:rPr lang="en-US" altLang="ko-KR" dirty="0" smtClean="0"/>
              <a:t>Chapter 3: </a:t>
            </a:r>
            <a:r>
              <a:rPr lang="en-AU" altLang="ko-KR" dirty="0">
                <a:ea typeface="굴림" panose="020B0600000101010101" pitchFamily="50" charset="-127"/>
              </a:rPr>
              <a:t>Arithmetic for Computers</a:t>
            </a:r>
          </a:p>
          <a:p>
            <a:r>
              <a:rPr lang="en-US" altLang="ko-KR" b="1" dirty="0" smtClean="0"/>
              <a:t>Chapter 4: </a:t>
            </a:r>
            <a:r>
              <a:rPr lang="en-AU" altLang="ko-KR" b="1" dirty="0">
                <a:ea typeface="굴림" panose="020B0600000101010101" pitchFamily="50" charset="-127"/>
              </a:rPr>
              <a:t>The </a:t>
            </a:r>
            <a:r>
              <a:rPr lang="en-AU" altLang="ko-KR" b="1" dirty="0" smtClean="0">
                <a:ea typeface="굴림" panose="020B0600000101010101" pitchFamily="50" charset="-127"/>
              </a:rPr>
              <a:t>Processor</a:t>
            </a:r>
            <a:endParaRPr lang="en-US" altLang="ko-KR" b="1" dirty="0"/>
          </a:p>
          <a:p>
            <a:r>
              <a:rPr lang="en-US" altLang="ko-KR" dirty="0" smtClean="0">
                <a:ea typeface="굴림" panose="020B0600000101010101" pitchFamily="50" charset="-127"/>
              </a:rPr>
              <a:t>Chapter 5: </a:t>
            </a:r>
            <a:r>
              <a:rPr lang="en-AU" altLang="ko-KR" dirty="0">
                <a:ea typeface="굴림" panose="020B0600000101010101" pitchFamily="50" charset="-127"/>
              </a:rPr>
              <a:t>Large and Fast: Exploiting Memory Hierarchy</a:t>
            </a:r>
          </a:p>
          <a:p>
            <a:r>
              <a:rPr lang="en-AU" altLang="ko-KR" dirty="0" smtClean="0">
                <a:ea typeface="굴림" panose="020B0600000101010101" pitchFamily="50" charset="-127"/>
              </a:rPr>
              <a:t>Chapter 6: </a:t>
            </a:r>
            <a:r>
              <a:rPr lang="en-AU" altLang="ko-KR" dirty="0">
                <a:ea typeface="굴림" panose="020B0600000101010101" pitchFamily="50" charset="-127"/>
              </a:rPr>
              <a:t>Parallel Processors from Client to Cloud</a:t>
            </a:r>
          </a:p>
          <a:p>
            <a:endParaRPr lang="en-AU" altLang="ko-KR" dirty="0"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Major topics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Pipelined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5" name="Picture 5" descr="f04-51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628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7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Consider this sequence:</a:t>
            </a:r>
          </a:p>
          <a:p>
            <a:pPr lvl="1">
              <a:buNone/>
            </a:pP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	sub 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, $1,$3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and $12,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,$5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or  $13,$6,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/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add $14,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,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/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 err="1">
                <a:latin typeface="Lucida Console" panose="020B0609040504020204" pitchFamily="49" charset="0"/>
                <a:ea typeface="굴림" panose="020B0600000101010101" pitchFamily="50" charset="-127"/>
              </a:rPr>
              <a:t>sw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  $15,100(</a:t>
            </a: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$2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dirty="0"/>
              <a:t>We can resolve hazards with forwarding</a:t>
            </a:r>
          </a:p>
          <a:p>
            <a:pPr lvl="1"/>
            <a:r>
              <a:rPr lang="en-US" altLang="ko-KR" dirty="0"/>
              <a:t>How do we detect when to forward?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Hazards in ALU Instructions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95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Dependencies &amp;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5" name="Picture 7" descr="f04-5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6200"/>
            <a:ext cx="699928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07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Dependencies &amp;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Picture 7" descr="f04-5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6200"/>
            <a:ext cx="699928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8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Pass register numbers along pipeline</a:t>
            </a:r>
          </a:p>
          <a:p>
            <a:pPr lvl="1"/>
            <a:r>
              <a:rPr lang="en-US" altLang="ko-KR" dirty="0"/>
              <a:t>e.g., ID/</a:t>
            </a:r>
            <a:r>
              <a:rPr lang="en-US" altLang="ko-KR" dirty="0" err="1"/>
              <a:t>EX.RegisterRs</a:t>
            </a:r>
            <a:r>
              <a:rPr lang="en-US" altLang="ko-KR" dirty="0"/>
              <a:t> = register number for </a:t>
            </a:r>
            <a:r>
              <a:rPr lang="en-US" altLang="ko-KR" dirty="0" err="1"/>
              <a:t>Rs</a:t>
            </a:r>
            <a:r>
              <a:rPr lang="en-US" altLang="ko-KR" dirty="0"/>
              <a:t> sitting in ID/EX pipeline register</a:t>
            </a:r>
          </a:p>
          <a:p>
            <a:r>
              <a:rPr lang="en-US" altLang="ko-KR" dirty="0"/>
              <a:t>ALU operand register numbers in EX stage are given by</a:t>
            </a:r>
          </a:p>
          <a:p>
            <a:pPr lvl="1"/>
            <a:r>
              <a:rPr lang="en-US" altLang="ko-KR" dirty="0"/>
              <a:t>ID/</a:t>
            </a:r>
            <a:r>
              <a:rPr lang="en-US" altLang="ko-KR" dirty="0" err="1"/>
              <a:t>EX.RegisterRs</a:t>
            </a:r>
            <a:r>
              <a:rPr lang="en-US" altLang="ko-KR" dirty="0"/>
              <a:t>, ID/</a:t>
            </a:r>
            <a:r>
              <a:rPr lang="en-US" altLang="ko-KR" dirty="0" err="1"/>
              <a:t>EX.RegisterRt</a:t>
            </a:r>
            <a:endParaRPr lang="en-US" altLang="ko-KR" dirty="0"/>
          </a:p>
          <a:p>
            <a:r>
              <a:rPr lang="en-US" altLang="ko-KR" dirty="0"/>
              <a:t>Data hazards when</a:t>
            </a:r>
          </a:p>
          <a:p>
            <a:pPr lvl="1">
              <a:buNone/>
            </a:pPr>
            <a:r>
              <a:rPr lang="en-US" altLang="ko-KR" dirty="0">
                <a:solidFill>
                  <a:schemeClr val="hlink"/>
                </a:solidFill>
              </a:rPr>
              <a:t>1a.</a:t>
            </a:r>
            <a:r>
              <a:rPr lang="en-US" altLang="ko-KR" dirty="0"/>
              <a:t> EX/</a:t>
            </a:r>
            <a:r>
              <a:rPr lang="en-US" altLang="ko-KR" dirty="0" err="1"/>
              <a:t>MEM.RegisterRd</a:t>
            </a:r>
            <a:r>
              <a:rPr lang="en-US" altLang="ko-KR" dirty="0"/>
              <a:t> = ID/</a:t>
            </a:r>
            <a:r>
              <a:rPr lang="en-US" altLang="ko-KR" dirty="0" err="1"/>
              <a:t>EX.RegisterRs</a:t>
            </a:r>
            <a:endParaRPr lang="en-US" altLang="ko-KR" dirty="0"/>
          </a:p>
          <a:p>
            <a:pPr lvl="1">
              <a:buNone/>
            </a:pPr>
            <a:r>
              <a:rPr lang="en-US" altLang="ko-KR" dirty="0">
                <a:solidFill>
                  <a:schemeClr val="hlink"/>
                </a:solidFill>
              </a:rPr>
              <a:t>1b.</a:t>
            </a:r>
            <a:r>
              <a:rPr lang="en-US" altLang="ko-KR" dirty="0"/>
              <a:t> EX/</a:t>
            </a:r>
            <a:r>
              <a:rPr lang="en-US" altLang="ko-KR" dirty="0" err="1"/>
              <a:t>MEM.RegisterRd</a:t>
            </a:r>
            <a:r>
              <a:rPr lang="en-US" altLang="ko-KR" dirty="0"/>
              <a:t> = ID/</a:t>
            </a:r>
            <a:r>
              <a:rPr lang="en-US" altLang="ko-KR" dirty="0" err="1"/>
              <a:t>EX.RegisterRt</a:t>
            </a:r>
            <a:endParaRPr lang="en-US" altLang="ko-KR" dirty="0"/>
          </a:p>
          <a:p>
            <a:pPr lvl="1">
              <a:buNone/>
            </a:pPr>
            <a:r>
              <a:rPr lang="en-US" altLang="ko-KR" dirty="0">
                <a:solidFill>
                  <a:schemeClr val="hlink"/>
                </a:solidFill>
              </a:rPr>
              <a:t>2a.</a:t>
            </a:r>
            <a:r>
              <a:rPr lang="en-US" altLang="ko-KR" dirty="0"/>
              <a:t> MEM/</a:t>
            </a:r>
            <a:r>
              <a:rPr lang="en-US" altLang="ko-KR" dirty="0" err="1"/>
              <a:t>WB.RegisterRd</a:t>
            </a:r>
            <a:r>
              <a:rPr lang="en-US" altLang="ko-KR" dirty="0"/>
              <a:t> = ID/</a:t>
            </a:r>
            <a:r>
              <a:rPr lang="en-US" altLang="ko-KR" dirty="0" err="1"/>
              <a:t>EX.RegisterRs</a:t>
            </a:r>
            <a:endParaRPr lang="en-US" altLang="ko-KR" dirty="0"/>
          </a:p>
          <a:p>
            <a:pPr lvl="1">
              <a:buNone/>
            </a:pPr>
            <a:r>
              <a:rPr lang="en-US" altLang="ko-KR" dirty="0">
                <a:solidFill>
                  <a:schemeClr val="hlink"/>
                </a:solidFill>
              </a:rPr>
              <a:t>2b.</a:t>
            </a:r>
            <a:r>
              <a:rPr lang="en-US" altLang="ko-KR" dirty="0"/>
              <a:t> MEM/</a:t>
            </a:r>
            <a:r>
              <a:rPr lang="en-US" altLang="ko-KR" dirty="0" err="1"/>
              <a:t>WB.RegisterRd</a:t>
            </a:r>
            <a:r>
              <a:rPr lang="en-US" altLang="ko-KR" dirty="0"/>
              <a:t> = ID/</a:t>
            </a:r>
            <a:r>
              <a:rPr lang="en-US" altLang="ko-KR" dirty="0" err="1"/>
              <a:t>EX.RegisterRt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the Need to Forward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49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But only if forwarding instruction will write to a register!</a:t>
            </a:r>
          </a:p>
          <a:p>
            <a:pPr lvl="1"/>
            <a:r>
              <a:rPr lang="en-US" altLang="ko-KR" dirty="0"/>
              <a:t>EX/</a:t>
            </a:r>
            <a:r>
              <a:rPr lang="en-US" altLang="ko-KR" dirty="0" err="1"/>
              <a:t>MEM.RegWrite</a:t>
            </a:r>
            <a:r>
              <a:rPr lang="en-US" altLang="ko-KR" dirty="0"/>
              <a:t>, MEM/</a:t>
            </a:r>
            <a:r>
              <a:rPr lang="en-US" altLang="ko-KR" dirty="0" err="1"/>
              <a:t>WB.RegWrite</a:t>
            </a:r>
            <a:endParaRPr lang="en-US" altLang="ko-KR" dirty="0"/>
          </a:p>
          <a:p>
            <a:r>
              <a:rPr lang="en-US" altLang="ko-KR" dirty="0"/>
              <a:t>And only if Rd for that instruction is not $zero</a:t>
            </a:r>
          </a:p>
          <a:p>
            <a:pPr lvl="1"/>
            <a:r>
              <a:rPr lang="en-US" altLang="ko-KR" dirty="0"/>
              <a:t>EX/</a:t>
            </a:r>
            <a:r>
              <a:rPr lang="en-US" altLang="ko-KR" dirty="0" err="1"/>
              <a:t>MEM.RegisterRd</a:t>
            </a:r>
            <a:r>
              <a:rPr lang="en-US" altLang="ko-KR" dirty="0"/>
              <a:t> ≠ 0,</a:t>
            </a:r>
            <a:br>
              <a:rPr lang="en-US" altLang="ko-KR" dirty="0"/>
            </a:br>
            <a:r>
              <a:rPr lang="en-US" altLang="ko-KR" dirty="0"/>
              <a:t>MEM/</a:t>
            </a:r>
            <a:r>
              <a:rPr lang="en-US" altLang="ko-KR" dirty="0" err="1"/>
              <a:t>WB.RegisterRd</a:t>
            </a:r>
            <a:r>
              <a:rPr lang="en-US" altLang="ko-KR" dirty="0"/>
              <a:t> ≠ 0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Detecting the Need to Forward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51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Forwarding Paths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5" name="Picture 6" descr="f04-54-P374493-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182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8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sz="2400" dirty="0"/>
              <a:t>EX hazard</a:t>
            </a:r>
            <a:endParaRPr lang="en-AU" altLang="ko-KR" sz="2400" dirty="0">
              <a:ea typeface="굴림" panose="020B0600000101010101" pitchFamily="50" charset="-127"/>
            </a:endParaRP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MEM.RegWrite</a:t>
            </a:r>
            <a:r>
              <a:rPr lang="en-AU" altLang="ko-KR" sz="2000" dirty="0">
                <a:ea typeface="굴림" panose="020B0600000101010101" pitchFamily="50" charset="-127"/>
              </a:rPr>
              <a:t> and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EX.RegisterRs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ForwardA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10</a:t>
            </a: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MEM.RegWrite</a:t>
            </a:r>
            <a:r>
              <a:rPr lang="en-AU" altLang="ko-KR" sz="2000" dirty="0">
                <a:ea typeface="굴림" panose="020B0600000101010101" pitchFamily="50" charset="-127"/>
              </a:rPr>
              <a:t> and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(EX/</a:t>
            </a:r>
            <a:r>
              <a:rPr lang="en-AU" altLang="ko-KR" sz="2000" dirty="0" err="1"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EX.RegisterRt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ForwardB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10</a:t>
            </a:r>
          </a:p>
          <a:p>
            <a:r>
              <a:rPr lang="en-US" altLang="ko-KR" sz="2400" dirty="0"/>
              <a:t>MEM hazard</a:t>
            </a: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WB.RegWrite</a:t>
            </a:r>
            <a:r>
              <a:rPr lang="en-AU" altLang="ko-KR" sz="2000" dirty="0">
                <a:ea typeface="굴림" panose="020B0600000101010101" pitchFamily="50" charset="-127"/>
              </a:rPr>
              <a:t>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EX.RegisterRs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ForwardA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01</a:t>
            </a: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WB.RegWrite</a:t>
            </a:r>
            <a:r>
              <a:rPr lang="en-AU" altLang="ko-KR" sz="2000" dirty="0">
                <a:ea typeface="굴림" panose="020B0600000101010101" pitchFamily="50" charset="-127"/>
              </a:rPr>
              <a:t>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EX.RegisterRt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ForwardB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01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Forwarding Conditions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198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Consider the sequence:</a:t>
            </a:r>
          </a:p>
          <a:p>
            <a:pPr lvl="1">
              <a:buNone/>
            </a:pPr>
            <a:r>
              <a:rPr lang="en-US" altLang="ko-KR" dirty="0">
                <a:latin typeface="Lucida Console" panose="020B0609040504020204" pitchFamily="49" charset="0"/>
              </a:rPr>
              <a:t>	add 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dirty="0">
                <a:latin typeface="Lucida Console" panose="020B0609040504020204" pitchFamily="49" charset="0"/>
              </a:rPr>
              <a:t>,$1,$2</a:t>
            </a:r>
            <a:br>
              <a:rPr lang="en-US" altLang="ko-KR" dirty="0">
                <a:latin typeface="Lucida Console" panose="020B0609040504020204" pitchFamily="49" charset="0"/>
              </a:rPr>
            </a:br>
            <a:r>
              <a:rPr lang="en-US" altLang="ko-KR" dirty="0">
                <a:latin typeface="Lucida Console" panose="020B0609040504020204" pitchFamily="49" charset="0"/>
              </a:rPr>
              <a:t>add 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dirty="0">
                <a:latin typeface="Lucida Console" panose="020B0609040504020204" pitchFamily="49" charset="0"/>
              </a:rPr>
              <a:t>,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dirty="0">
                <a:latin typeface="Lucida Console" panose="020B0609040504020204" pitchFamily="49" charset="0"/>
              </a:rPr>
              <a:t>,$3</a:t>
            </a:r>
            <a:br>
              <a:rPr lang="en-US" altLang="ko-KR" dirty="0">
                <a:latin typeface="Lucida Console" panose="020B0609040504020204" pitchFamily="49" charset="0"/>
              </a:rPr>
            </a:br>
            <a:r>
              <a:rPr lang="en-US" altLang="ko-KR" dirty="0">
                <a:latin typeface="Lucida Console" panose="020B0609040504020204" pitchFamily="49" charset="0"/>
              </a:rPr>
              <a:t>add $1,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dirty="0">
                <a:latin typeface="Lucida Console" panose="020B0609040504020204" pitchFamily="49" charset="0"/>
              </a:rPr>
              <a:t>,$4</a:t>
            </a:r>
          </a:p>
          <a:p>
            <a:r>
              <a:rPr lang="en-US" altLang="ko-KR" dirty="0"/>
              <a:t>Both hazards occur</a:t>
            </a:r>
          </a:p>
          <a:p>
            <a:pPr lvl="1"/>
            <a:r>
              <a:rPr lang="en-US" altLang="ko-KR" dirty="0"/>
              <a:t>Want to use the most recent</a:t>
            </a:r>
          </a:p>
          <a:p>
            <a:r>
              <a:rPr lang="en-US" altLang="ko-KR" dirty="0"/>
              <a:t>Revise MEM hazard condition</a:t>
            </a:r>
          </a:p>
          <a:p>
            <a:pPr lvl="1"/>
            <a:r>
              <a:rPr lang="en-US" altLang="ko-KR" dirty="0"/>
              <a:t>Only </a:t>
            </a:r>
            <a:r>
              <a:rPr lang="en-US" altLang="ko-KR" dirty="0" err="1"/>
              <a:t>fwd</a:t>
            </a:r>
            <a:r>
              <a:rPr lang="en-US" altLang="ko-KR" dirty="0"/>
              <a:t> if EX hazard condition isn’t true</a:t>
            </a:r>
            <a:endParaRPr lang="en-AU" altLang="ko-KR" dirty="0"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Double Data Hazard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976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sz="2400" dirty="0"/>
              <a:t>MEM hazard</a:t>
            </a: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WB.RegWrite</a:t>
            </a:r>
            <a:r>
              <a:rPr lang="en-AU" altLang="ko-KR" sz="2000" dirty="0">
                <a:ea typeface="굴림" panose="020B0600000101010101" pitchFamily="50" charset="-127"/>
              </a:rPr>
              <a:t>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and not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MEM.RegWrite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and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</a:b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                and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EX.RegisterRs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))</a:t>
            </a:r>
            <a:r>
              <a:rPr lang="en-AU" altLang="ko-KR" sz="2000" dirty="0">
                <a:ea typeface="굴림" panose="020B0600000101010101" pitchFamily="50" charset="-127"/>
              </a:rPr>
              <a:t/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EX.RegisterRs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ea typeface="굴림" panose="020B0600000101010101" pitchFamily="50" charset="-127"/>
              </a:rPr>
              <a:t>ForwardA</a:t>
            </a:r>
            <a:r>
              <a:rPr lang="en-AU" altLang="ko-KR" sz="2000" dirty="0">
                <a:ea typeface="굴림" panose="020B0600000101010101" pitchFamily="50" charset="-127"/>
              </a:rPr>
              <a:t> = 01</a:t>
            </a:r>
          </a:p>
          <a:p>
            <a:pPr lvl="1"/>
            <a:r>
              <a:rPr lang="en-AU" altLang="ko-KR" sz="2000" dirty="0">
                <a:ea typeface="굴림" panose="020B0600000101010101" pitchFamily="50" charset="-127"/>
              </a:rPr>
              <a:t>if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WB.RegWrite</a:t>
            </a:r>
            <a:r>
              <a:rPr lang="en-AU" altLang="ko-KR" sz="2000" dirty="0">
                <a:ea typeface="굴림" panose="020B0600000101010101" pitchFamily="50" charset="-127"/>
              </a:rPr>
              <a:t>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and not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MEM.RegWrite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and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≠ 0)</a:t>
            </a:r>
            <a:b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</a:b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                and (EX/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MEM.RegisterRd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solidFill>
                  <a:schemeClr val="hlink"/>
                </a:solidFill>
                <a:ea typeface="굴림" panose="020B0600000101010101" pitchFamily="50" charset="-127"/>
              </a:rPr>
              <a:t>EX.RegisterRt</a:t>
            </a:r>
            <a:r>
              <a:rPr lang="en-AU" altLang="ko-KR" sz="2000" dirty="0">
                <a:solidFill>
                  <a:schemeClr val="hlink"/>
                </a:solidFill>
                <a:ea typeface="굴림" panose="020B0600000101010101" pitchFamily="50" charset="-127"/>
              </a:rPr>
              <a:t>))</a:t>
            </a:r>
            <a:r>
              <a:rPr lang="en-AU" altLang="ko-KR" sz="2000" dirty="0">
                <a:ea typeface="굴림" panose="020B0600000101010101" pitchFamily="50" charset="-127"/>
              </a:rPr>
              <a:t/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  and (MEM/</a:t>
            </a:r>
            <a:r>
              <a:rPr lang="en-AU" altLang="ko-KR" sz="2000" dirty="0" err="1">
                <a:ea typeface="굴림" panose="020B0600000101010101" pitchFamily="50" charset="-127"/>
              </a:rPr>
              <a:t>WB.RegisterRd</a:t>
            </a:r>
            <a:r>
              <a:rPr lang="en-AU" altLang="ko-KR" sz="2000" dirty="0">
                <a:ea typeface="굴림" panose="020B0600000101010101" pitchFamily="50" charset="-127"/>
              </a:rPr>
              <a:t> = ID/</a:t>
            </a:r>
            <a:r>
              <a:rPr lang="en-AU" altLang="ko-KR" sz="2000" dirty="0" err="1">
                <a:ea typeface="굴림" panose="020B0600000101010101" pitchFamily="50" charset="-127"/>
              </a:rPr>
              <a:t>EX.RegisterRt</a:t>
            </a:r>
            <a:r>
              <a:rPr lang="en-AU" altLang="ko-KR" sz="2000" dirty="0">
                <a:ea typeface="굴림" panose="020B0600000101010101" pitchFamily="50" charset="-127"/>
              </a:rPr>
              <a:t>))</a:t>
            </a:r>
            <a:br>
              <a:rPr lang="en-AU" altLang="ko-KR" sz="2000" dirty="0">
                <a:ea typeface="굴림" panose="020B0600000101010101" pitchFamily="50" charset="-127"/>
              </a:rPr>
            </a:br>
            <a:r>
              <a:rPr lang="en-AU" altLang="ko-KR" sz="2000" dirty="0">
                <a:ea typeface="굴림" panose="020B0600000101010101" pitchFamily="50" charset="-127"/>
              </a:rPr>
              <a:t>  </a:t>
            </a:r>
            <a:r>
              <a:rPr lang="en-AU" altLang="ko-KR" sz="2000" dirty="0" err="1">
                <a:ea typeface="굴림" panose="020B0600000101010101" pitchFamily="50" charset="-127"/>
              </a:rPr>
              <a:t>ForwardB</a:t>
            </a:r>
            <a:r>
              <a:rPr lang="en-AU" altLang="ko-KR" sz="2000" dirty="0">
                <a:ea typeface="굴림" panose="020B0600000101010101" pitchFamily="50" charset="-127"/>
              </a:rPr>
              <a:t> = 01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Revised Forwarding Condition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132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MIPS Pipelined </a:t>
            </a:r>
            <a:r>
              <a:rPr lang="en-US" altLang="ko-KR" dirty="0" err="1"/>
              <a:t>Datapath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5" name="Picture 9" descr="f04-33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469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2124075" y="5157788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118750"/>
              <a:gd name="adj4" fmla="val 229722"/>
            </a:avLst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WB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395288" y="4292600"/>
            <a:ext cx="650875" cy="330200"/>
          </a:xfrm>
          <a:prstGeom prst="borderCallout1">
            <a:avLst>
              <a:gd name="adj1" fmla="val 34616"/>
              <a:gd name="adj2" fmla="val 111708"/>
              <a:gd name="adj3" fmla="val -68269"/>
              <a:gd name="adj4" fmla="val 153417"/>
            </a:avLst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MEM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1512887" cy="925513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Right-to-left flow leads to hazards</a:t>
            </a:r>
            <a:endParaRPr kumimoji="0" lang="en-AU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61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Datapath</a:t>
            </a:r>
            <a:r>
              <a:rPr lang="en-US" altLang="ko-KR" dirty="0"/>
              <a:t> with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5" name="Picture 6" descr="f04-56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487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65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Load-Use Data Hazard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5" name="Picture 8" descr="f04-58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6200"/>
            <a:ext cx="6834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2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Check when using instruction is decoded in ID stage</a:t>
            </a:r>
          </a:p>
          <a:p>
            <a:r>
              <a:rPr lang="en-US" altLang="ko-KR" dirty="0"/>
              <a:t>ALU operand register numbers in ID stage are given by</a:t>
            </a:r>
          </a:p>
          <a:p>
            <a:pPr lvl="1"/>
            <a:r>
              <a:rPr lang="en-US" altLang="ko-KR" dirty="0"/>
              <a:t>IF/</a:t>
            </a:r>
            <a:r>
              <a:rPr lang="en-US" altLang="ko-KR" dirty="0" err="1"/>
              <a:t>ID.RegisterRs</a:t>
            </a:r>
            <a:r>
              <a:rPr lang="en-US" altLang="ko-KR" dirty="0"/>
              <a:t>, IF/</a:t>
            </a:r>
            <a:r>
              <a:rPr lang="en-US" altLang="ko-KR" dirty="0" err="1"/>
              <a:t>ID.RegisterRt</a:t>
            </a:r>
            <a:endParaRPr lang="en-US" altLang="ko-KR" dirty="0"/>
          </a:p>
          <a:p>
            <a:r>
              <a:rPr lang="en-US" altLang="ko-KR" dirty="0"/>
              <a:t>Load-use hazard when</a:t>
            </a:r>
          </a:p>
          <a:p>
            <a:pPr lvl="1"/>
            <a:r>
              <a:rPr lang="en-US" altLang="ko-KR" dirty="0"/>
              <a:t>ID/</a:t>
            </a:r>
            <a:r>
              <a:rPr lang="en-US" altLang="ko-KR" dirty="0" err="1"/>
              <a:t>EX.MemRead</a:t>
            </a:r>
            <a:r>
              <a:rPr lang="en-US" altLang="ko-KR" dirty="0"/>
              <a:t> and</a:t>
            </a:r>
            <a:br>
              <a:rPr lang="en-US" altLang="ko-KR" dirty="0"/>
            </a:br>
            <a:r>
              <a:rPr lang="en-US" altLang="ko-KR" dirty="0"/>
              <a:t>  ((ID/</a:t>
            </a:r>
            <a:r>
              <a:rPr lang="en-US" altLang="ko-KR" dirty="0" err="1"/>
              <a:t>EX.RegisterRt</a:t>
            </a:r>
            <a:r>
              <a:rPr lang="en-US" altLang="ko-KR" dirty="0"/>
              <a:t> = IF/</a:t>
            </a:r>
            <a:r>
              <a:rPr lang="en-US" altLang="ko-KR" dirty="0" err="1"/>
              <a:t>ID.RegisterRs</a:t>
            </a:r>
            <a:r>
              <a:rPr lang="en-US" altLang="ko-KR" dirty="0"/>
              <a:t>) or</a:t>
            </a:r>
            <a:br>
              <a:rPr lang="en-US" altLang="ko-KR" dirty="0"/>
            </a:br>
            <a:r>
              <a:rPr lang="en-US" altLang="ko-KR" dirty="0"/>
              <a:t>   (ID/</a:t>
            </a:r>
            <a:r>
              <a:rPr lang="en-US" altLang="ko-KR" dirty="0" err="1"/>
              <a:t>EX.RegisterRt</a:t>
            </a:r>
            <a:r>
              <a:rPr lang="en-US" altLang="ko-KR" dirty="0"/>
              <a:t> = IF/</a:t>
            </a:r>
            <a:r>
              <a:rPr lang="en-US" altLang="ko-KR" dirty="0" err="1"/>
              <a:t>ID.RegisterRt</a:t>
            </a:r>
            <a:r>
              <a:rPr lang="en-US" altLang="ko-KR" dirty="0"/>
              <a:t>))</a:t>
            </a:r>
            <a:endParaRPr lang="en-AU" altLang="ko-KR" dirty="0">
              <a:ea typeface="굴림" panose="020B0600000101010101" pitchFamily="50" charset="-127"/>
            </a:endParaRPr>
          </a:p>
          <a:p>
            <a:r>
              <a:rPr lang="en-US" altLang="ko-KR" dirty="0"/>
              <a:t>If detected, stall and insert bubble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Load-Use Hazard Detection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004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Force control values in ID/EX register</a:t>
            </a:r>
            <a:br>
              <a:rPr lang="en-US" altLang="ko-KR" dirty="0"/>
            </a:br>
            <a:r>
              <a:rPr lang="en-US" altLang="ko-KR" dirty="0"/>
              <a:t>to 0</a:t>
            </a:r>
          </a:p>
          <a:p>
            <a:pPr lvl="1"/>
            <a:r>
              <a:rPr lang="en-US" altLang="ko-KR" dirty="0"/>
              <a:t>EX, MEM and WB do </a:t>
            </a:r>
            <a:r>
              <a:rPr lang="en-US" altLang="ko-KR" dirty="0" err="1">
                <a:latin typeface="Lucida Console" panose="020B0609040504020204" pitchFamily="49" charset="0"/>
              </a:rPr>
              <a:t>nop</a:t>
            </a:r>
            <a:r>
              <a:rPr lang="en-US" altLang="ko-KR" dirty="0"/>
              <a:t> (no-operation)</a:t>
            </a:r>
            <a:endParaRPr lang="en-AU" altLang="ko-KR" dirty="0">
              <a:ea typeface="굴림" panose="020B0600000101010101" pitchFamily="50" charset="-127"/>
            </a:endParaRPr>
          </a:p>
          <a:p>
            <a:r>
              <a:rPr lang="en-US" altLang="ko-KR" dirty="0"/>
              <a:t>Prevent update of PC and IF/ID register</a:t>
            </a:r>
          </a:p>
          <a:p>
            <a:pPr lvl="1"/>
            <a:r>
              <a:rPr lang="en-US" altLang="ko-KR" dirty="0"/>
              <a:t>Using instruction is decoded again</a:t>
            </a:r>
          </a:p>
          <a:p>
            <a:pPr lvl="1"/>
            <a:r>
              <a:rPr lang="en-US" altLang="ko-KR" dirty="0"/>
              <a:t>Following instruction is fetched again</a:t>
            </a:r>
          </a:p>
          <a:p>
            <a:pPr lvl="1"/>
            <a:r>
              <a:rPr lang="en-US" altLang="ko-KR" dirty="0"/>
              <a:t>1-cycle stall allows MEM to read data for </a:t>
            </a:r>
            <a:r>
              <a:rPr lang="en-US" altLang="ko-KR" dirty="0" err="1">
                <a:latin typeface="Lucida Console" panose="020B0609040504020204" pitchFamily="49" charset="0"/>
              </a:rPr>
              <a:t>lw</a:t>
            </a:r>
            <a:endParaRPr lang="en-US" altLang="ko-KR" dirty="0">
              <a:latin typeface="Lucida Console" panose="020B0609040504020204" pitchFamily="49" charset="0"/>
            </a:endParaRPr>
          </a:p>
          <a:p>
            <a:pPr lvl="2"/>
            <a:r>
              <a:rPr lang="en-US" altLang="ko-KR" dirty="0"/>
              <a:t>Can subsequently forward to EX stage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Stall the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783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Stall/Bubble in the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8" name="Picture 7" descr="f04-59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66838"/>
            <a:ext cx="75247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/>
          </p:cNvSpPr>
          <p:nvPr/>
        </p:nvSpPr>
        <p:spPr bwMode="auto">
          <a:xfrm>
            <a:off x="7235825" y="3068638"/>
            <a:ext cx="1579563" cy="690562"/>
          </a:xfrm>
          <a:prstGeom prst="borderCallout1">
            <a:avLst>
              <a:gd name="adj1" fmla="val 16551"/>
              <a:gd name="adj2" fmla="val -4824"/>
              <a:gd name="adj3" fmla="val 73792"/>
              <a:gd name="adj4" fmla="val -63417"/>
            </a:avLst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Stall inserted here</a:t>
            </a:r>
          </a:p>
        </p:txBody>
      </p:sp>
    </p:spTree>
    <p:extLst>
      <p:ext uri="{BB962C8B-B14F-4D97-AF65-F5344CB8AC3E}">
        <p14:creationId xmlns:p14="http://schemas.microsoft.com/office/powerpoint/2010/main" val="1272939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Stall/Bubble in the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5" name="Picture 7" descr="f04-59-P374493-what-really-happ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9538"/>
            <a:ext cx="75977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/>
          </p:cNvSpPr>
          <p:nvPr/>
        </p:nvSpPr>
        <p:spPr bwMode="auto">
          <a:xfrm>
            <a:off x="2051050" y="5949950"/>
            <a:ext cx="1579563" cy="690563"/>
          </a:xfrm>
          <a:prstGeom prst="borderCallout1">
            <a:avLst>
              <a:gd name="adj1" fmla="val 16551"/>
              <a:gd name="adj2" fmla="val 104824"/>
              <a:gd name="adj3" fmla="val -80000"/>
              <a:gd name="adj4" fmla="val 111056"/>
            </a:avLst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Or, more accurately…</a:t>
            </a:r>
          </a:p>
        </p:txBody>
      </p:sp>
    </p:spTree>
    <p:extLst>
      <p:ext uri="{BB962C8B-B14F-4D97-AF65-F5344CB8AC3E}">
        <p14:creationId xmlns:p14="http://schemas.microsoft.com/office/powerpoint/2010/main" val="3619745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Datapath</a:t>
            </a:r>
            <a:r>
              <a:rPr lang="en-US" altLang="ko-KR" dirty="0"/>
              <a:t> with Hazard Detection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5" name="Picture 5" descr="f04-60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73175"/>
            <a:ext cx="820102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66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Stalls reduce performance</a:t>
            </a:r>
          </a:p>
          <a:p>
            <a:pPr lvl="1"/>
            <a:r>
              <a:rPr lang="en-AU" altLang="ko-KR" dirty="0">
                <a:ea typeface="굴림" panose="020B0600000101010101" pitchFamily="50" charset="-127"/>
              </a:rPr>
              <a:t>But are required to get correct results</a:t>
            </a:r>
          </a:p>
          <a:p>
            <a:r>
              <a:rPr lang="en-AU" altLang="ko-KR" dirty="0">
                <a:ea typeface="굴림" panose="020B0600000101010101" pitchFamily="50" charset="-127"/>
              </a:rPr>
              <a:t>Compiler can arrange code to avoid hazards and stalls</a:t>
            </a:r>
          </a:p>
          <a:p>
            <a:pPr lvl="1"/>
            <a:r>
              <a:rPr lang="en-AU" altLang="ko-KR" dirty="0">
                <a:ea typeface="굴림" panose="020B0600000101010101" pitchFamily="50" charset="-127"/>
              </a:rPr>
              <a:t>Requires knowledge of the pipeline structure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Stalls and Performance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74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Need registers between stages</a:t>
            </a:r>
          </a:p>
          <a:p>
            <a:pPr lvl="1"/>
            <a:r>
              <a:rPr lang="en-US" altLang="ko-KR" dirty="0"/>
              <a:t>To hold information produced in previous cycle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 registers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7" name="Picture 7" descr="f04-3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4" y="2311306"/>
            <a:ext cx="8250067" cy="37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Cycle-by-cycle flow of instructions through the pipelined </a:t>
            </a:r>
            <a:r>
              <a:rPr lang="en-US" altLang="ko-KR" dirty="0" err="1"/>
              <a:t>datapath</a:t>
            </a:r>
            <a:endParaRPr lang="en-US" altLang="ko-KR" dirty="0"/>
          </a:p>
          <a:p>
            <a:pPr lvl="1"/>
            <a:r>
              <a:rPr lang="en-US" altLang="ko-KR" dirty="0"/>
              <a:t>“Single-clock-cycle” pipeline diagram</a:t>
            </a:r>
          </a:p>
          <a:p>
            <a:pPr lvl="2"/>
            <a:r>
              <a:rPr lang="en-US" altLang="ko-KR" dirty="0"/>
              <a:t>Shows pipeline usage in a single cycle</a:t>
            </a:r>
          </a:p>
          <a:p>
            <a:pPr lvl="2"/>
            <a:r>
              <a:rPr lang="en-US" altLang="ko-KR" dirty="0"/>
              <a:t>Highlight resources used</a:t>
            </a:r>
          </a:p>
          <a:p>
            <a:pPr lvl="1"/>
            <a:r>
              <a:rPr lang="en-US" altLang="ko-KR" dirty="0"/>
              <a:t>c.f. “multi-clock-cycle” diagram</a:t>
            </a:r>
          </a:p>
          <a:p>
            <a:pPr lvl="2"/>
            <a:r>
              <a:rPr lang="en-US" altLang="ko-KR" dirty="0"/>
              <a:t>Graph of operation over time</a:t>
            </a:r>
          </a:p>
          <a:p>
            <a:r>
              <a:rPr lang="en-US" altLang="ko-KR" dirty="0"/>
              <a:t>We’ll look at “single-clock-cycle” diagrams for load &amp; store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 Operation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95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IF for Load, Store,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5" name="Picture 7" descr="f04-36-P374493-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20813"/>
            <a:ext cx="818673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 for Load, Store,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5" name="Picture 7" descr="f04-36-P374493-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2563"/>
            <a:ext cx="818356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3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 for Load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" name="Picture 6" descr="f04-37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8137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5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MEM for Load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Picture 7" descr="f04-38-P374493-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63675"/>
            <a:ext cx="81835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1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16667</TotalTime>
  <Words>492</Words>
  <Application>Microsoft Office PowerPoint</Application>
  <PresentationFormat>화면 슬라이드 쇼(4:3)</PresentationFormat>
  <Paragraphs>154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굴림</vt:lpstr>
      <vt:lpstr>맑은 고딕</vt:lpstr>
      <vt:lpstr>Arial</vt:lpstr>
      <vt:lpstr>Lucida Console</vt:lpstr>
      <vt:lpstr>Times New Roman</vt:lpstr>
      <vt:lpstr>Wingdings</vt:lpstr>
      <vt:lpstr>Office 테마</vt:lpstr>
      <vt:lpstr>The Processor (2/3)</vt:lpstr>
      <vt:lpstr>Major topics</vt:lpstr>
      <vt:lpstr>MIPS Pipelined Datapath</vt:lpstr>
      <vt:lpstr>Pipeline registers</vt:lpstr>
      <vt:lpstr>Pipeline Operation</vt:lpstr>
      <vt:lpstr>IF for Load, Store, …</vt:lpstr>
      <vt:lpstr>ID for Load, Store, …</vt:lpstr>
      <vt:lpstr>EX for Load</vt:lpstr>
      <vt:lpstr>MEM for Load</vt:lpstr>
      <vt:lpstr>WB for Load</vt:lpstr>
      <vt:lpstr>Corrected Datapath for Load</vt:lpstr>
      <vt:lpstr>EX for Store</vt:lpstr>
      <vt:lpstr>MEM for Store</vt:lpstr>
      <vt:lpstr>WB for Store</vt:lpstr>
      <vt:lpstr>Multi-Cycle Pipeline Diagram</vt:lpstr>
      <vt:lpstr>Multi-Cycle Pipeline Diagram</vt:lpstr>
      <vt:lpstr>Single-Cycle Pipeline Diagram</vt:lpstr>
      <vt:lpstr>Pipelined Control (Simplified)</vt:lpstr>
      <vt:lpstr>Pipelined Control</vt:lpstr>
      <vt:lpstr>Pipelined Control</vt:lpstr>
      <vt:lpstr>Data Hazards in ALU Instructions</vt:lpstr>
      <vt:lpstr>Dependencies &amp; Forwarding</vt:lpstr>
      <vt:lpstr>Dependencies &amp; Forwarding</vt:lpstr>
      <vt:lpstr>Detecting the Need to Forward</vt:lpstr>
      <vt:lpstr>Detecting the Need to Forward</vt:lpstr>
      <vt:lpstr>Forwarding Paths</vt:lpstr>
      <vt:lpstr>Forwarding Conditions</vt:lpstr>
      <vt:lpstr>Double Data Hazard</vt:lpstr>
      <vt:lpstr>Revised Forwarding Condition</vt:lpstr>
      <vt:lpstr>Datapath with Forwarding</vt:lpstr>
      <vt:lpstr>Load-Use Data Hazard</vt:lpstr>
      <vt:lpstr>Load-Use Hazard Detection</vt:lpstr>
      <vt:lpstr>How to Stall the Pipeline</vt:lpstr>
      <vt:lpstr>Stall/Bubble in the Pipeline</vt:lpstr>
      <vt:lpstr>Stall/Bubble in the Pipeline</vt:lpstr>
      <vt:lpstr>Datapath with Hazard Detection</vt:lpstr>
      <vt:lpstr>Stalls and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Paik</dc:creator>
  <cp:lastModifiedBy>김민성</cp:lastModifiedBy>
  <cp:revision>391</cp:revision>
  <cp:lastPrinted>2016-01-18T09:24:16Z</cp:lastPrinted>
  <dcterms:created xsi:type="dcterms:W3CDTF">2015-03-25T07:39:32Z</dcterms:created>
  <dcterms:modified xsi:type="dcterms:W3CDTF">2017-04-23T07:59:24Z</dcterms:modified>
</cp:coreProperties>
</file>