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89"/>
  </p:notesMasterIdLst>
  <p:handoutMasterIdLst>
    <p:handoutMasterId r:id="rId90"/>
  </p:handoutMasterIdLst>
  <p:sldIdLst>
    <p:sldId id="276" r:id="rId2"/>
    <p:sldId id="360" r:id="rId3"/>
    <p:sldId id="363" r:id="rId4"/>
    <p:sldId id="364" r:id="rId5"/>
    <p:sldId id="365" r:id="rId6"/>
    <p:sldId id="361" r:id="rId7"/>
    <p:sldId id="362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  <p:sldId id="391" r:id="rId34"/>
    <p:sldId id="392" r:id="rId35"/>
    <p:sldId id="393" r:id="rId36"/>
    <p:sldId id="394" r:id="rId37"/>
    <p:sldId id="395" r:id="rId38"/>
    <p:sldId id="396" r:id="rId39"/>
    <p:sldId id="397" r:id="rId40"/>
    <p:sldId id="398" r:id="rId41"/>
    <p:sldId id="399" r:id="rId42"/>
    <p:sldId id="400" r:id="rId43"/>
    <p:sldId id="401" r:id="rId44"/>
    <p:sldId id="402" r:id="rId45"/>
    <p:sldId id="403" r:id="rId46"/>
    <p:sldId id="404" r:id="rId47"/>
    <p:sldId id="405" r:id="rId48"/>
    <p:sldId id="406" r:id="rId49"/>
    <p:sldId id="407" r:id="rId50"/>
    <p:sldId id="408" r:id="rId51"/>
    <p:sldId id="409" r:id="rId52"/>
    <p:sldId id="410" r:id="rId53"/>
    <p:sldId id="411" r:id="rId54"/>
    <p:sldId id="412" r:id="rId55"/>
    <p:sldId id="413" r:id="rId56"/>
    <p:sldId id="414" r:id="rId57"/>
    <p:sldId id="415" r:id="rId58"/>
    <p:sldId id="416" r:id="rId59"/>
    <p:sldId id="417" r:id="rId60"/>
    <p:sldId id="418" r:id="rId61"/>
    <p:sldId id="419" r:id="rId62"/>
    <p:sldId id="420" r:id="rId63"/>
    <p:sldId id="421" r:id="rId64"/>
    <p:sldId id="422" r:id="rId65"/>
    <p:sldId id="423" r:id="rId66"/>
    <p:sldId id="424" r:id="rId67"/>
    <p:sldId id="425" r:id="rId68"/>
    <p:sldId id="426" r:id="rId69"/>
    <p:sldId id="427" r:id="rId70"/>
    <p:sldId id="428" r:id="rId71"/>
    <p:sldId id="429" r:id="rId72"/>
    <p:sldId id="430" r:id="rId73"/>
    <p:sldId id="431" r:id="rId74"/>
    <p:sldId id="432" r:id="rId75"/>
    <p:sldId id="433" r:id="rId76"/>
    <p:sldId id="434" r:id="rId77"/>
    <p:sldId id="435" r:id="rId78"/>
    <p:sldId id="436" r:id="rId79"/>
    <p:sldId id="437" r:id="rId80"/>
    <p:sldId id="438" r:id="rId81"/>
    <p:sldId id="439" r:id="rId82"/>
    <p:sldId id="440" r:id="rId83"/>
    <p:sldId id="441" r:id="rId84"/>
    <p:sldId id="442" r:id="rId85"/>
    <p:sldId id="443" r:id="rId86"/>
    <p:sldId id="444" r:id="rId87"/>
    <p:sldId id="445" r:id="rId88"/>
  </p:sldIdLst>
  <p:sldSz cx="9144000" cy="6858000" type="screen4x3"/>
  <p:notesSz cx="6797675" cy="9874250"/>
  <p:defaultTextStyle>
    <a:defPPr>
      <a:defRPr lang="ko-KR"/>
    </a:defPPr>
    <a:lvl1pPr marL="0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922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844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766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688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611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532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454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377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A39"/>
    <a:srgbClr val="092F19"/>
    <a:srgbClr val="990000"/>
    <a:srgbClr val="5B9BD5"/>
    <a:srgbClr val="997300"/>
    <a:srgbClr val="7030A0"/>
    <a:srgbClr val="FFC000"/>
    <a:srgbClr val="567FCA"/>
    <a:srgbClr val="C55A11"/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91951" autoAdjust="0"/>
  </p:normalViewPr>
  <p:slideViewPr>
    <p:cSldViewPr snapToGrid="0">
      <p:cViewPr varScale="1">
        <p:scale>
          <a:sx n="106" d="100"/>
          <a:sy n="106" d="100"/>
        </p:scale>
        <p:origin x="169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68656-775B-425D-8FE9-0D5E4232644B}" type="datetimeFigureOut">
              <a:rPr lang="ko-KR" altLang="en-US" smtClean="0"/>
              <a:t>2017-04-08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55BCA-FEF2-4859-A621-FFE2875E00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618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4EF31-6CD5-4FB0-9FC3-44111ADD63E3}" type="datetimeFigureOut">
              <a:rPr lang="ko-KR" altLang="en-US" smtClean="0"/>
              <a:t>2017-04-08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F790E-A74F-4861-8676-CEF8E1EDC5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1pPr>
    <a:lvl2pPr marL="427922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2pPr>
    <a:lvl3pPr marL="855844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3pPr>
    <a:lvl4pPr marL="1283766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4pPr>
    <a:lvl5pPr marL="1711688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5pPr>
    <a:lvl6pPr marL="2139611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6pPr>
    <a:lvl7pPr marL="2567532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7pPr>
    <a:lvl8pPr marL="2995454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8pPr>
    <a:lvl9pPr marL="3423377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790E-A74F-4861-8676-CEF8E1EDC54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09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306977" y="1332409"/>
            <a:ext cx="8530046" cy="1193100"/>
          </a:xfrm>
        </p:spPr>
        <p:txBody>
          <a:bodyPr anchor="b">
            <a:normAutofit/>
          </a:bodyPr>
          <a:lstStyle>
            <a:lvl1pPr algn="l">
              <a:defRPr sz="36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306977" y="2509835"/>
            <a:ext cx="8530046" cy="1011288"/>
          </a:xfrm>
        </p:spPr>
        <p:txBody>
          <a:bodyPr>
            <a:normAutofit/>
          </a:bodyPr>
          <a:lstStyle>
            <a:lvl1pPr marL="0" indent="0" algn="r">
              <a:buNone/>
              <a:defRPr sz="30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87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7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1" indent="0" algn="ctr">
              <a:buNone/>
              <a:defRPr sz="1200"/>
            </a:lvl9pPr>
          </a:lstStyle>
          <a:p>
            <a:endParaRPr lang="ko-KR" altLang="en-US" dirty="0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453003" y="5407754"/>
            <a:ext cx="1738316" cy="934398"/>
            <a:chOff x="364804" y="4591369"/>
            <a:chExt cx="1592585" cy="778665"/>
          </a:xfrm>
        </p:grpSpPr>
        <p:cxnSp>
          <p:nvCxnSpPr>
            <p:cNvPr id="10" name="직선 연결선 9"/>
            <p:cNvCxnSpPr/>
            <p:nvPr userDrawn="1"/>
          </p:nvCxnSpPr>
          <p:spPr>
            <a:xfrm>
              <a:off x="364804" y="459136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 userDrawn="1"/>
          </p:nvCxnSpPr>
          <p:spPr>
            <a:xfrm>
              <a:off x="364804" y="484969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 userDrawn="1"/>
          </p:nvCxnSpPr>
          <p:spPr>
            <a:xfrm>
              <a:off x="364804" y="5110211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 userDrawn="1"/>
          </p:nvCxnSpPr>
          <p:spPr>
            <a:xfrm>
              <a:off x="364804" y="5370034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직선 연결선 14"/>
          <p:cNvCxnSpPr/>
          <p:nvPr userDrawn="1"/>
        </p:nvCxnSpPr>
        <p:spPr>
          <a:xfrm>
            <a:off x="364804" y="2486323"/>
            <a:ext cx="8406000" cy="0"/>
          </a:xfrm>
          <a:prstGeom prst="line">
            <a:avLst/>
          </a:prstGeom>
          <a:ln w="12700">
            <a:solidFill>
              <a:srgbClr val="146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텍스트 개체 틀 22"/>
          <p:cNvSpPr>
            <a:spLocks noGrp="1"/>
          </p:cNvSpPr>
          <p:nvPr>
            <p:ph type="body" sz="quarter" idx="10" hasCustomPrompt="1"/>
          </p:nvPr>
        </p:nvSpPr>
        <p:spPr>
          <a:xfrm>
            <a:off x="364804" y="5321809"/>
            <a:ext cx="1826515" cy="1098317"/>
          </a:xfrm>
        </p:spPr>
        <p:txBody>
          <a:bodyPr anchor="t">
            <a:noAutofit/>
          </a:bodyPr>
          <a:lstStyle>
            <a:lvl1pPr marL="0" indent="0">
              <a:lnSpc>
                <a:spcPct val="150000"/>
              </a:lnSpc>
              <a:buNone/>
              <a:defRPr sz="18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ko-KR" altLang="en-US" dirty="0"/>
              <a:t>줄 간격 맞추려면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Shift + Enter</a:t>
            </a:r>
          </a:p>
        </p:txBody>
      </p:sp>
      <p:pic>
        <p:nvPicPr>
          <p:cNvPr id="1026" name="Picture 2" descr="건국대학교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250" y="70753"/>
            <a:ext cx="15811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5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내용 개체 틀 15"/>
          <p:cNvSpPr>
            <a:spLocks noGrp="1"/>
          </p:cNvSpPr>
          <p:nvPr>
            <p:ph sz="quarter" idx="14"/>
          </p:nvPr>
        </p:nvSpPr>
        <p:spPr>
          <a:xfrm>
            <a:off x="205740" y="656846"/>
            <a:ext cx="8740140" cy="5578372"/>
          </a:xfrm>
        </p:spPr>
        <p:txBody>
          <a:bodyPr>
            <a:normAutofit/>
          </a:bodyPr>
          <a:lstStyle>
            <a:lvl1pPr>
              <a:defRPr sz="28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146A3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4938" y="6462485"/>
            <a:ext cx="2321112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710D401-E67E-491A-A509-A96343E41EB2}" type="datetime1">
              <a:rPr lang="ko-KR" altLang="en-US" smtClean="0"/>
              <a:pPr/>
              <a:t>2017-04-08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62485"/>
            <a:ext cx="30861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1444" y="6462485"/>
            <a:ext cx="2321112" cy="365125"/>
          </a:xfrm>
        </p:spPr>
        <p:txBody>
          <a:bodyPr/>
          <a:lstStyle>
            <a:lvl1pPr algn="ct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4026F2D-D360-439B-9257-A5636D3F00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2" name="직선 연결선 11"/>
          <p:cNvCxnSpPr/>
          <p:nvPr userDrawn="1"/>
        </p:nvCxnSpPr>
        <p:spPr>
          <a:xfrm>
            <a:off x="189697" y="611021"/>
            <a:ext cx="8459005" cy="0"/>
          </a:xfrm>
          <a:prstGeom prst="line">
            <a:avLst/>
          </a:prstGeom>
          <a:ln w="12700">
            <a:solidFill>
              <a:srgbClr val="146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건국대학교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031" y="6462485"/>
            <a:ext cx="1045011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08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306977" y="1332409"/>
            <a:ext cx="8530046" cy="1193100"/>
          </a:xfrm>
        </p:spPr>
        <p:txBody>
          <a:bodyPr anchor="b">
            <a:normAutofit/>
          </a:bodyPr>
          <a:lstStyle>
            <a:lvl1pPr algn="l">
              <a:defRPr sz="42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306977" y="2509835"/>
            <a:ext cx="8530046" cy="962155"/>
          </a:xfrm>
        </p:spPr>
        <p:txBody>
          <a:bodyPr>
            <a:normAutofit/>
          </a:bodyPr>
          <a:lstStyle>
            <a:lvl1pPr marL="0" indent="0" algn="r">
              <a:buNone/>
              <a:defRPr sz="30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87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7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1" indent="0" algn="ctr">
              <a:buNone/>
              <a:defRPr sz="1200"/>
            </a:lvl9pPr>
          </a:lstStyle>
          <a:p>
            <a:endParaRPr lang="ko-KR" altLang="en-US" dirty="0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453003" y="5407754"/>
            <a:ext cx="1738316" cy="934398"/>
            <a:chOff x="364804" y="4591369"/>
            <a:chExt cx="1592585" cy="778665"/>
          </a:xfrm>
        </p:grpSpPr>
        <p:cxnSp>
          <p:nvCxnSpPr>
            <p:cNvPr id="10" name="직선 연결선 9"/>
            <p:cNvCxnSpPr/>
            <p:nvPr userDrawn="1"/>
          </p:nvCxnSpPr>
          <p:spPr>
            <a:xfrm>
              <a:off x="364804" y="459136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 userDrawn="1"/>
          </p:nvCxnSpPr>
          <p:spPr>
            <a:xfrm>
              <a:off x="364804" y="484969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 userDrawn="1"/>
          </p:nvCxnSpPr>
          <p:spPr>
            <a:xfrm>
              <a:off x="364804" y="5110211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 userDrawn="1"/>
          </p:nvCxnSpPr>
          <p:spPr>
            <a:xfrm>
              <a:off x="364804" y="5370034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직선 연결선 14"/>
          <p:cNvCxnSpPr/>
          <p:nvPr userDrawn="1"/>
        </p:nvCxnSpPr>
        <p:spPr>
          <a:xfrm>
            <a:off x="364804" y="2486323"/>
            <a:ext cx="8406000" cy="0"/>
          </a:xfrm>
          <a:prstGeom prst="line">
            <a:avLst/>
          </a:prstGeom>
          <a:ln w="12700">
            <a:solidFill>
              <a:srgbClr val="146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텍스트 개체 틀 22"/>
          <p:cNvSpPr>
            <a:spLocks noGrp="1"/>
          </p:cNvSpPr>
          <p:nvPr>
            <p:ph type="body" sz="quarter" idx="10" hasCustomPrompt="1"/>
          </p:nvPr>
        </p:nvSpPr>
        <p:spPr>
          <a:xfrm>
            <a:off x="364804" y="5321809"/>
            <a:ext cx="1826515" cy="1098317"/>
          </a:xfrm>
        </p:spPr>
        <p:txBody>
          <a:bodyPr anchor="t">
            <a:normAutofit/>
          </a:bodyPr>
          <a:lstStyle>
            <a:lvl1pPr marL="0" indent="0">
              <a:lnSpc>
                <a:spcPct val="150000"/>
              </a:lnSpc>
              <a:buNone/>
              <a:defRPr sz="16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ko-KR" altLang="en-US" dirty="0"/>
              <a:t>줄 간격 맞추려면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Shift + Enter</a:t>
            </a:r>
          </a:p>
        </p:txBody>
      </p:sp>
      <p:pic>
        <p:nvPicPr>
          <p:cNvPr id="3074" name="Picture 2" descr="건국대학교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062" y="84053"/>
            <a:ext cx="15811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082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306977" y="1332409"/>
            <a:ext cx="8530046" cy="1193100"/>
          </a:xfrm>
        </p:spPr>
        <p:txBody>
          <a:bodyPr anchor="b">
            <a:normAutofit/>
          </a:bodyPr>
          <a:lstStyle>
            <a:lvl1pPr algn="l">
              <a:defRPr sz="36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306977" y="2509835"/>
            <a:ext cx="8530046" cy="962155"/>
          </a:xfrm>
        </p:spPr>
        <p:txBody>
          <a:bodyPr>
            <a:normAutofit/>
          </a:bodyPr>
          <a:lstStyle>
            <a:lvl1pPr marL="0" indent="0" algn="r">
              <a:buNone/>
              <a:defRPr sz="16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87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7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1" indent="0" algn="ctr">
              <a:buNone/>
              <a:defRPr sz="1200"/>
            </a:lvl9pPr>
          </a:lstStyle>
          <a:p>
            <a:endParaRPr lang="ko-KR" altLang="en-US" dirty="0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453003" y="5407754"/>
            <a:ext cx="1738316" cy="934398"/>
            <a:chOff x="364804" y="4591369"/>
            <a:chExt cx="1592585" cy="778665"/>
          </a:xfrm>
        </p:grpSpPr>
        <p:cxnSp>
          <p:nvCxnSpPr>
            <p:cNvPr id="10" name="직선 연결선 9"/>
            <p:cNvCxnSpPr/>
            <p:nvPr userDrawn="1"/>
          </p:nvCxnSpPr>
          <p:spPr>
            <a:xfrm>
              <a:off x="364804" y="459136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 userDrawn="1"/>
          </p:nvCxnSpPr>
          <p:spPr>
            <a:xfrm>
              <a:off x="364804" y="484969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 userDrawn="1"/>
          </p:nvCxnSpPr>
          <p:spPr>
            <a:xfrm>
              <a:off x="364804" y="5110211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 userDrawn="1"/>
          </p:nvCxnSpPr>
          <p:spPr>
            <a:xfrm>
              <a:off x="364804" y="5370034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직선 연결선 14"/>
          <p:cNvCxnSpPr/>
          <p:nvPr userDrawn="1"/>
        </p:nvCxnSpPr>
        <p:spPr>
          <a:xfrm>
            <a:off x="364804" y="2486323"/>
            <a:ext cx="8406000" cy="0"/>
          </a:xfrm>
          <a:prstGeom prst="line">
            <a:avLst/>
          </a:prstGeom>
          <a:ln w="12700">
            <a:solidFill>
              <a:srgbClr val="146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텍스트 개체 틀 22"/>
          <p:cNvSpPr>
            <a:spLocks noGrp="1"/>
          </p:cNvSpPr>
          <p:nvPr>
            <p:ph type="body" sz="quarter" idx="10" hasCustomPrompt="1"/>
          </p:nvPr>
        </p:nvSpPr>
        <p:spPr>
          <a:xfrm>
            <a:off x="364804" y="5321809"/>
            <a:ext cx="1826515" cy="1098317"/>
          </a:xfrm>
        </p:spPr>
        <p:txBody>
          <a:bodyPr anchor="t">
            <a:normAutofit/>
          </a:bodyPr>
          <a:lstStyle>
            <a:lvl1pPr marL="0" indent="0">
              <a:lnSpc>
                <a:spcPct val="150000"/>
              </a:lnSpc>
              <a:buNone/>
              <a:defRPr sz="16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ko-KR" altLang="en-US" dirty="0"/>
              <a:t>줄 간격 맞추려면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Shift + Enter</a:t>
            </a:r>
          </a:p>
        </p:txBody>
      </p:sp>
    </p:spTree>
    <p:extLst>
      <p:ext uri="{BB962C8B-B14F-4D97-AF65-F5344CB8AC3E}">
        <p14:creationId xmlns:p14="http://schemas.microsoft.com/office/powerpoint/2010/main" val="2424697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655" y="65688"/>
            <a:ext cx="8400882" cy="66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" y="1156357"/>
            <a:ext cx="8740140" cy="5199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4938" y="6356353"/>
            <a:ext cx="2321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fld id="{1E624B1F-0AE0-4D90-A2D1-9548DFBFB3A9}" type="datetime1">
              <a:rPr lang="ko-KR" altLang="en-US" smtClean="0"/>
              <a:pPr/>
              <a:t>2017-04-08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altLang="ko-KR" smtClean="0"/>
              <a:t>http://compiler.korea.ac.kr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321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fld id="{B4026F2D-D360-439B-9257-A5636D3F00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405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718" r:id="rId3"/>
    <p:sldLayoutId id="214748373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772" rtl="0" eaLnBrk="1" latinLnBrk="1" hangingPunct="1">
        <a:lnSpc>
          <a:spcPct val="100000"/>
        </a:lnSpc>
        <a:spcBef>
          <a:spcPct val="0"/>
        </a:spcBef>
        <a:buNone/>
        <a:defRPr sz="3600" b="1" kern="1200">
          <a:solidFill>
            <a:srgbClr val="146A39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43" indent="-171443" algn="l" defTabSz="685772" rtl="0" eaLnBrk="1" latinLnBrk="1" hangingPunct="1">
        <a:lnSpc>
          <a:spcPct val="150000"/>
        </a:lnSpc>
        <a:spcBef>
          <a:spcPts val="75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30" indent="-171443" algn="l" defTabSz="685772" rtl="0" eaLnBrk="1" latinLnBrk="1" hangingPunct="1">
        <a:lnSpc>
          <a:spcPct val="150000"/>
        </a:lnSpc>
        <a:spcBef>
          <a:spcPts val="374"/>
        </a:spcBef>
        <a:buFont typeface="맑은 고딕" panose="020B0503020000020004" pitchFamily="50" charset="-127"/>
        <a:buChar char="–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15" indent="-171443" algn="l" defTabSz="685772" rtl="0" eaLnBrk="1" latinLnBrk="1" hangingPunct="1">
        <a:lnSpc>
          <a:spcPct val="150000"/>
        </a:lnSpc>
        <a:spcBef>
          <a:spcPts val="374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02" indent="-171443" algn="l" defTabSz="685772" rtl="0" eaLnBrk="1" latinLnBrk="1" hangingPunct="1">
        <a:lnSpc>
          <a:spcPct val="150000"/>
        </a:lnSpc>
        <a:spcBef>
          <a:spcPts val="374"/>
        </a:spcBef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2989" indent="-171443" algn="l" defTabSz="685772" rtl="0" eaLnBrk="1" latinLnBrk="1" hangingPunct="1">
        <a:lnSpc>
          <a:spcPct val="150000"/>
        </a:lnSpc>
        <a:spcBef>
          <a:spcPts val="37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874" indent="-171443" algn="l" defTabSz="685772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61" indent="-171443" algn="l" defTabSz="685772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7" indent="-171443" algn="l" defTabSz="685772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34" indent="-171443" algn="l" defTabSz="685772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7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9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5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32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7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4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91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ps.com/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7.bin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emf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altLang="ko-KR" sz="4400" dirty="0" smtClean="0">
                <a:ea typeface="굴림" panose="020B0600000101010101" pitchFamily="50" charset="-127"/>
              </a:rPr>
              <a:t>Instructions:</a:t>
            </a:r>
            <a:br>
              <a:rPr lang="en-AU" altLang="ko-KR" sz="4400" dirty="0" smtClean="0">
                <a:ea typeface="굴림" panose="020B0600000101010101" pitchFamily="50" charset="-127"/>
              </a:rPr>
            </a:br>
            <a:r>
              <a:rPr lang="en-AU" altLang="ko-KR" sz="4400" dirty="0" smtClean="0">
                <a:ea typeface="굴림" panose="020B0600000101010101" pitchFamily="50" charset="-127"/>
              </a:rPr>
              <a:t>Language </a:t>
            </a:r>
            <a:r>
              <a:rPr lang="en-AU" altLang="ko-KR" sz="4400" dirty="0">
                <a:ea typeface="굴림" panose="020B0600000101010101" pitchFamily="50" charset="-127"/>
              </a:rPr>
              <a:t>of the Computer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0"/>
          </p:nvPr>
        </p:nvSpPr>
        <p:spPr>
          <a:xfrm>
            <a:off x="364804" y="5321809"/>
            <a:ext cx="1853295" cy="109831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Chapter </a:t>
            </a:r>
            <a:r>
              <a:rPr lang="en-US" altLang="ko-KR" dirty="0" smtClean="0"/>
              <a:t>2</a:t>
            </a:r>
            <a:endParaRPr lang="en-US" altLang="ko-KR" dirty="0"/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>
          <a:xfrm>
            <a:off x="306977" y="2509835"/>
            <a:ext cx="8530046" cy="1953523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Microprocessor Design and Application</a:t>
            </a:r>
          </a:p>
          <a:p>
            <a:r>
              <a:rPr lang="ko-KR" altLang="en-US" dirty="0" smtClean="0"/>
              <a:t>마이크로 프로세서 설계 및 응용</a:t>
            </a:r>
            <a:endParaRPr lang="en-US" altLang="ko-KR" dirty="0" smtClean="0"/>
          </a:p>
          <a:p>
            <a:r>
              <a:rPr lang="en-US" altLang="ko-KR" dirty="0" smtClean="0"/>
              <a:t>2017 Spring</a:t>
            </a:r>
          </a:p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Minseong Kim (</a:t>
            </a:r>
            <a:r>
              <a:rPr lang="ko-KR" altLang="en-US" dirty="0" smtClean="0"/>
              <a:t>김민성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73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Arithmetic instructions use register</a:t>
            </a:r>
            <a:br>
              <a:rPr lang="en-US" altLang="ko-KR" dirty="0">
                <a:ea typeface="굴림" panose="020B0600000101010101" pitchFamily="50" charset="-127"/>
              </a:rPr>
            </a:br>
            <a:r>
              <a:rPr lang="en-US" altLang="ko-KR" dirty="0">
                <a:ea typeface="굴림" panose="020B0600000101010101" pitchFamily="50" charset="-127"/>
              </a:rPr>
              <a:t>operands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MIPS has a 32 × 32-bit register file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Use for frequently accessed data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Numbered 0 to 31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32-bit data called a “word”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Assembler names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$t0, $t1, …, $t9 for temporary values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$s0, $s1, …, $s7 for saved variables</a:t>
            </a:r>
          </a:p>
          <a:p>
            <a:r>
              <a:rPr lang="en-US" altLang="ko-KR" i="1" dirty="0">
                <a:ea typeface="굴림" panose="020B0600000101010101" pitchFamily="50" charset="-127"/>
              </a:rPr>
              <a:t>Design Principle 2:</a:t>
            </a:r>
            <a:r>
              <a:rPr lang="en-US" altLang="ko-KR" dirty="0">
                <a:ea typeface="굴림" panose="020B0600000101010101" pitchFamily="50" charset="-127"/>
              </a:rPr>
              <a:t> Smaller is faster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c.f. main memory: millions of </a:t>
            </a:r>
            <a:r>
              <a:rPr lang="en-US" altLang="ko-KR" dirty="0" smtClean="0">
                <a:ea typeface="굴림" panose="020B0600000101010101" pitchFamily="50" charset="-127"/>
              </a:rPr>
              <a:t>locations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Register Operands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3129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 code: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f = (g + h) - (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+ j);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f, …, j in $s0, …, $s4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Compiled MIPS code: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add $t0, $s1, $s2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add $t1, $s3, $s4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sub $s0, $t0, $t1</a:t>
            </a:r>
            <a:endParaRPr lang="en-AU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Register Operand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2694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Main memory used for composite data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Arrays, structures, dynamic data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To apply arithmetic operations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Load values from memory into registers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Store result from register to memory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Memory is byte addressed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Each address identifies an 8-bit byte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Words are aligned in memory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Address must be a multiple of 4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MIPS is Big Endian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Most-significant byte at least address of a word</a:t>
            </a:r>
          </a:p>
          <a:p>
            <a:pPr lvl="1"/>
            <a:r>
              <a:rPr lang="en-AU" altLang="ko-KR" i="1" dirty="0">
                <a:ea typeface="굴림" panose="020B0600000101010101" pitchFamily="50" charset="-127"/>
              </a:rPr>
              <a:t>c.f.</a:t>
            </a:r>
            <a:r>
              <a:rPr lang="en-AU" altLang="ko-KR" dirty="0">
                <a:ea typeface="굴림" panose="020B0600000101010101" pitchFamily="50" charset="-127"/>
              </a:rPr>
              <a:t> Little Endian: least-significant byte at least </a:t>
            </a:r>
            <a:r>
              <a:rPr lang="en-AU" altLang="ko-KR" dirty="0" smtClean="0">
                <a:ea typeface="굴림" panose="020B0600000101010101" pitchFamily="50" charset="-127"/>
              </a:rPr>
              <a:t>address</a:t>
            </a:r>
            <a:endParaRPr lang="en-AU" altLang="ko-KR" dirty="0"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Memory Operands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8028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C code: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g = h + A[8];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g in $s1, h in $s2, base address of A in $s3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Compiled MIPS code: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Index 8 requires offset of 32</a:t>
            </a:r>
          </a:p>
          <a:p>
            <a:pPr lvl="2"/>
            <a:r>
              <a:rPr lang="en-US" altLang="ko-KR" dirty="0">
                <a:ea typeface="굴림" panose="020B0600000101010101" pitchFamily="50" charset="-127"/>
              </a:rPr>
              <a:t>4 bytes per word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$t0, 32($s3)    # load word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add $s1, $s2, $</a:t>
            </a:r>
            <a:r>
              <a:rPr lang="en-US" altLang="ko-KR" dirty="0" smtClean="0">
                <a:latin typeface="Lucida Console" panose="020B0609040504020204" pitchFamily="49" charset="0"/>
                <a:ea typeface="굴림" panose="020B0600000101010101" pitchFamily="50" charset="-127"/>
              </a:rPr>
              <a:t>t0</a:t>
            </a:r>
          </a:p>
          <a:p>
            <a:pPr>
              <a:buNone/>
            </a:pPr>
            <a:endParaRPr lang="en-US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pPr>
              <a:buNone/>
            </a:pPr>
            <a:endParaRPr lang="en-US" altLang="ko-KR" dirty="0" smtClean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endParaRPr lang="en-AU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Memory Operand Example 1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7" name="AutoShape 6"/>
          <p:cNvSpPr>
            <a:spLocks/>
          </p:cNvSpPr>
          <p:nvPr/>
        </p:nvSpPr>
        <p:spPr bwMode="auto">
          <a:xfrm>
            <a:off x="3555364" y="2900655"/>
            <a:ext cx="914400" cy="403225"/>
          </a:xfrm>
          <a:prstGeom prst="borderCallout1">
            <a:avLst>
              <a:gd name="adj1" fmla="val 48554"/>
              <a:gd name="adj2" fmla="val 2392"/>
              <a:gd name="adj3" fmla="val 186261"/>
              <a:gd name="adj4" fmla="val -142902"/>
            </a:avLst>
          </a:prstGeom>
          <a:solidFill>
            <a:srgbClr val="9FCAD3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offset</a:t>
            </a:r>
          </a:p>
        </p:txBody>
      </p:sp>
      <p:sp>
        <p:nvSpPr>
          <p:cNvPr id="8" name="AutoShape 7"/>
          <p:cNvSpPr>
            <a:spLocks/>
          </p:cNvSpPr>
          <p:nvPr/>
        </p:nvSpPr>
        <p:spPr bwMode="auto">
          <a:xfrm>
            <a:off x="4928892" y="3080462"/>
            <a:ext cx="1655763" cy="403225"/>
          </a:xfrm>
          <a:prstGeom prst="borderCallout1">
            <a:avLst>
              <a:gd name="adj1" fmla="val 28347"/>
              <a:gd name="adj2" fmla="val -4602"/>
              <a:gd name="adj3" fmla="val 171799"/>
              <a:gd name="adj4" fmla="val -115155"/>
            </a:avLst>
          </a:prstGeom>
          <a:solidFill>
            <a:srgbClr val="9FCAD3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base register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28595" y="4973155"/>
            <a:ext cx="1676400" cy="1524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8746" tIns="49373" rIns="98746" bIns="49373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b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28595" y="5277955"/>
            <a:ext cx="1676400" cy="1524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8746" tIns="49373" rIns="98746" bIns="49373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b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328595" y="5125555"/>
            <a:ext cx="1676400" cy="1524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8746" tIns="49373" rIns="98746" bIns="49373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b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328595" y="5582755"/>
            <a:ext cx="1676400" cy="1524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8746" tIns="49373" rIns="98746" bIns="49373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b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328595" y="5430355"/>
            <a:ext cx="1676400" cy="1524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8746" tIns="49373" rIns="98746" bIns="49373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b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328595" y="5735155"/>
            <a:ext cx="1676400" cy="1524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8746" tIns="49373" rIns="98746" bIns="49373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b="0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328595" y="5887555"/>
            <a:ext cx="1676400" cy="1524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8746" tIns="49373" rIns="98746" bIns="49373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b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328595" y="6039955"/>
            <a:ext cx="1676400" cy="1524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8746" tIns="49373" rIns="98746" bIns="49373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b="0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480995" y="4592155"/>
            <a:ext cx="12811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746" tIns="49373" rIns="98746" bIns="49373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00CC"/>
                </a:solidFill>
              </a:rPr>
              <a:t>Registers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1566720" y="5504968"/>
            <a:ext cx="114458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746" tIns="49373" rIns="98746" bIns="49373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200">
                <a:solidFill>
                  <a:srgbClr val="FF00FF"/>
                </a:solidFill>
              </a:rPr>
              <a:t>base address</a:t>
            </a: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718995" y="5658955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8746" tIns="49373" rIns="98746" bIns="49373"/>
          <a:lstStyle/>
          <a:p>
            <a:endParaRPr lang="ko-KR" altLang="en-US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3004995" y="5658955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8746" tIns="49373" rIns="98746" bIns="49373"/>
          <a:lstStyle/>
          <a:p>
            <a:endParaRPr lang="ko-KR" altLang="en-US"/>
          </a:p>
        </p:txBody>
      </p: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3600308" y="5387493"/>
            <a:ext cx="419100" cy="525462"/>
            <a:chOff x="1218" y="3186"/>
            <a:chExt cx="264" cy="331"/>
          </a:xfrm>
        </p:grpSpPr>
        <p:sp>
          <p:nvSpPr>
            <p:cNvPr id="22" name="Oval 16"/>
            <p:cNvSpPr>
              <a:spLocks noChangeArrowheads="1"/>
            </p:cNvSpPr>
            <p:nvPr/>
          </p:nvSpPr>
          <p:spPr bwMode="auto">
            <a:xfrm>
              <a:off x="1248" y="3264"/>
              <a:ext cx="192" cy="192"/>
            </a:xfrm>
            <a:prstGeom prst="ellips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8746" tIns="49373" rIns="98746" bIns="49373" anchor="ctr"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buChar char="§"/>
                <a:defRPr kumimoji="1" sz="24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buChar char="•"/>
                <a:defRPr kumimoji="1" sz="20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buChar char="–"/>
                <a:defRPr kumimoji="1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/>
              <a:endParaRPr lang="ko-KR" altLang="en-US" b="0"/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1218" y="3186"/>
              <a:ext cx="264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8746" tIns="49373" rIns="98746" bIns="49373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buChar char="§"/>
                <a:defRPr kumimoji="1" sz="24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buChar char="•"/>
                <a:defRPr kumimoji="1" sz="20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buChar char="–"/>
                <a:defRPr kumimoji="1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ko-KR" b="0">
                  <a:solidFill>
                    <a:srgbClr val="FF00FF"/>
                  </a:solidFill>
                </a:rPr>
                <a:t>+</a:t>
              </a:r>
            </a:p>
          </p:txBody>
        </p:sp>
      </p:grp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3781283" y="5292243"/>
            <a:ext cx="0" cy="228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8746" tIns="49373" rIns="98746" bIns="49373"/>
          <a:lstStyle/>
          <a:p>
            <a:endParaRPr lang="ko-KR" altLang="en-US"/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157395" y="4668355"/>
            <a:ext cx="1782763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746" tIns="49373" rIns="98746" bIns="49373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solidFill>
                  <a:srgbClr val="FF00FF"/>
                </a:solidFill>
              </a:rPr>
              <a:t>Immediate value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solidFill>
                  <a:srgbClr val="FF00FF"/>
                </a:solidFill>
              </a:rPr>
              <a:t>(displacement)</a:t>
            </a: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5367195" y="5016018"/>
            <a:ext cx="1219200" cy="5334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8746" tIns="49373" rIns="98746" bIns="49373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b="0"/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5367195" y="5549418"/>
            <a:ext cx="1219200" cy="228600"/>
          </a:xfrm>
          <a:prstGeom prst="rect">
            <a:avLst/>
          </a:prstGeom>
          <a:solidFill>
            <a:srgbClr val="FF00FF"/>
          </a:solidFill>
          <a:ln w="28575">
            <a:solidFill>
              <a:srgbClr val="0000CC"/>
            </a:solidFill>
            <a:miter lim="800000"/>
            <a:headEnd/>
            <a:tailEnd/>
          </a:ln>
        </p:spPr>
        <p:txBody>
          <a:bodyPr wrap="none" lIns="98746" tIns="49373" rIns="98746" bIns="49373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b="0"/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5367195" y="5778018"/>
            <a:ext cx="1219200" cy="2286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8746" tIns="49373" rIns="98746" bIns="49373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b="0"/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5367195" y="6006618"/>
            <a:ext cx="1219200" cy="2286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8746" tIns="49373" rIns="98746" bIns="49373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b="0"/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5429108" y="5063643"/>
            <a:ext cx="11144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746" tIns="49373" rIns="98746" bIns="49373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00CC"/>
                </a:solidFill>
              </a:rPr>
              <a:t>Memory</a:t>
            </a:r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auto">
          <a:xfrm>
            <a:off x="3995595" y="5658955"/>
            <a:ext cx="1371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8746" tIns="49373" rIns="98746" bIns="49373"/>
          <a:lstStyle/>
          <a:p>
            <a:endParaRPr lang="ko-KR" altLang="en-US"/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6662595" y="5320818"/>
            <a:ext cx="2316623" cy="592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746" tIns="49373" rIns="98746" bIns="49373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buChar char="§"/>
              <a:defRPr kumimoji="1" sz="2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buChar char="•"/>
              <a:defRPr kumimoji="1" sz="2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buChar char="–"/>
              <a:defRPr kumimoji="1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kumimoji="1" sz="16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l" eaLnBrk="1" hangingPunct="1"/>
            <a:r>
              <a:rPr lang="en-US" altLang="ko-KR" sz="1600" dirty="0">
                <a:solidFill>
                  <a:srgbClr val="FF00FF"/>
                </a:solidFill>
              </a:rPr>
              <a:t>Data to load</a:t>
            </a:r>
          </a:p>
          <a:p>
            <a:pPr algn="l" eaLnBrk="1" hangingPunct="1"/>
            <a:r>
              <a:rPr lang="en-US" altLang="ko-KR" sz="1600" dirty="0">
                <a:solidFill>
                  <a:srgbClr val="FF00FF"/>
                </a:solidFill>
              </a:rPr>
              <a:t>Location to store into</a:t>
            </a:r>
          </a:p>
        </p:txBody>
      </p:sp>
    </p:spTree>
    <p:extLst>
      <p:ext uri="{BB962C8B-B14F-4D97-AF65-F5344CB8AC3E}">
        <p14:creationId xmlns:p14="http://schemas.microsoft.com/office/powerpoint/2010/main" val="1965459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 code: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A[12] = h + A[8];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h in $s2, base address of A in $s3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Compiled MIPS code: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Index 8 requires offset of 32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$t0, 32($s3)    # load word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add $t0, $s2, $t0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sw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$t0, 48($s3)    # store word</a:t>
            </a:r>
            <a:endParaRPr lang="en-AU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Memory Operand Example 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6900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>
                <a:ea typeface="굴림" panose="020B0600000101010101" pitchFamily="50" charset="-127"/>
              </a:rPr>
              <a:t>Registers are faster to access than memory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ea typeface="굴림" panose="020B0600000101010101" pitchFamily="50" charset="-127"/>
              </a:rPr>
              <a:t>Operating on memory data requires loads and stores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panose="020B0600000101010101" pitchFamily="50" charset="-127"/>
              </a:rPr>
              <a:t>More instructions to be executed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ea typeface="굴림" panose="020B0600000101010101" pitchFamily="50" charset="-127"/>
              </a:rPr>
              <a:t>Compiler must use registers for variables as much as possible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panose="020B0600000101010101" pitchFamily="50" charset="-127"/>
              </a:rPr>
              <a:t>Only spill to memory for less frequently used variables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panose="020B0600000101010101" pitchFamily="50" charset="-127"/>
              </a:rPr>
              <a:t>Register optimization is important</a:t>
            </a:r>
            <a:r>
              <a:rPr lang="en-US" altLang="ko-KR" dirty="0" smtClean="0">
                <a:ea typeface="굴림" panose="020B0600000101010101" pitchFamily="50" charset="-127"/>
              </a:rPr>
              <a:t>!</a:t>
            </a:r>
            <a:endParaRPr lang="en-AU" altLang="ko-KR" dirty="0"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Registers vs. Memory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636752" y="3940521"/>
            <a:ext cx="4802188" cy="1828800"/>
            <a:chOff x="3190" y="1872"/>
            <a:chExt cx="3025" cy="1152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4128" y="2112"/>
              <a:ext cx="624" cy="720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8746" tIns="49373" rIns="98746" bIns="49373" anchor="ctr"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buChar char="§"/>
                <a:defRPr kumimoji="1" sz="24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buChar char="•"/>
                <a:defRPr kumimoji="1" sz="20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buChar char="–"/>
                <a:defRPr kumimoji="1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/>
              <a:endParaRPr lang="ko-KR" altLang="en-US" b="0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224" y="2496"/>
              <a:ext cx="432" cy="24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lIns="98746" tIns="49373" rIns="98746" bIns="49373" anchor="ctr"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buChar char="§"/>
                <a:defRPr kumimoji="1" sz="24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buChar char="•"/>
                <a:defRPr kumimoji="1" sz="20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buChar char="–"/>
                <a:defRPr kumimoji="1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/>
              <a:endParaRPr lang="ko-KR" altLang="en-US" b="0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472" y="2352"/>
              <a:ext cx="480" cy="480"/>
            </a:xfrm>
            <a:prstGeom prst="rect">
              <a:avLst/>
            </a:prstGeom>
            <a:solidFill>
              <a:srgbClr val="FFCCFF"/>
            </a:solidFill>
            <a:ln w="2857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98746" tIns="49373" rIns="98746" bIns="49373" anchor="ctr"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buChar char="§"/>
                <a:defRPr kumimoji="1" sz="24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buChar char="•"/>
                <a:defRPr kumimoji="1" sz="20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buChar char="–"/>
                <a:defRPr kumimoji="1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/>
              <a:endParaRPr lang="ko-KR" altLang="en-US" b="0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128" y="3024"/>
              <a:ext cx="1584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8746" tIns="49373" rIns="98746" bIns="49373"/>
            <a:lstStyle/>
            <a:p>
              <a:endParaRPr lang="ko-KR" alt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464" y="2832"/>
              <a:ext cx="0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8746" tIns="49373" rIns="98746" bIns="49373"/>
            <a:lstStyle/>
            <a:p>
              <a:endParaRPr lang="ko-KR" alt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5700" y="2832"/>
              <a:ext cx="0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8746" tIns="49373" rIns="98746" bIns="49373"/>
            <a:lstStyle/>
            <a:p>
              <a:endParaRPr lang="ko-KR" alt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085" y="1920"/>
              <a:ext cx="71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8746" tIns="49373" rIns="98746" bIns="49373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buChar char="§"/>
                <a:defRPr kumimoji="1" sz="24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buChar char="•"/>
                <a:defRPr kumimoji="1" sz="20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buChar char="–"/>
                <a:defRPr kumimoji="1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ko-KR" sz="1600"/>
                <a:t>Processor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137" y="2289"/>
              <a:ext cx="60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8746" tIns="49373" rIns="98746" bIns="49373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buChar char="§"/>
                <a:defRPr kumimoji="1" sz="24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buChar char="•"/>
                <a:defRPr kumimoji="1" sz="20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buChar char="–"/>
                <a:defRPr kumimoji="1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ko-KR" sz="1600"/>
                <a:t>Register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5424" y="2154"/>
              <a:ext cx="58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8746" tIns="49373" rIns="98746" bIns="49373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buChar char="§"/>
                <a:defRPr kumimoji="1" sz="24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buChar char="•"/>
                <a:defRPr kumimoji="1" sz="20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buChar char="–"/>
                <a:defRPr kumimoji="1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ko-KR" sz="1600"/>
                <a:t>Memory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3984" y="2640"/>
              <a:ext cx="384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8746" tIns="49373" rIns="98746" bIns="49373"/>
            <a:lstStyle/>
            <a:p>
              <a:endParaRPr lang="ko-KR" alt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190" y="2784"/>
              <a:ext cx="127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8746" tIns="49373" rIns="98746" bIns="49373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buChar char="§"/>
                <a:defRPr kumimoji="1" sz="24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buChar char="•"/>
                <a:defRPr kumimoji="1" sz="20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buChar char="–"/>
                <a:defRPr kumimoji="1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ko-KR" sz="1600">
                  <a:solidFill>
                    <a:srgbClr val="006600"/>
                  </a:solidFill>
                </a:rPr>
                <a:t>Fast, but expensive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5136" y="1872"/>
              <a:ext cx="107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8746" tIns="49373" rIns="98746" bIns="49373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buChar char="§"/>
                <a:defRPr kumimoji="1" sz="24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buChar char="•"/>
                <a:defRPr kumimoji="1" sz="20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buChar char="–"/>
                <a:defRPr kumimoji="1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kumimoji="1" sz="1600" b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ko-KR" sz="1600">
                  <a:solidFill>
                    <a:srgbClr val="006600"/>
                  </a:solidFill>
                </a:rPr>
                <a:t>Slow, but cheap</a:t>
              </a: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5712" y="2064"/>
              <a:ext cx="0" cy="144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8746" tIns="49373" rIns="98746" bIns="49373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721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Constant data specified in an instruction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$s3, $s3, 4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No subtract immediate instruction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Just use a negative constant</a:t>
            </a:r>
          </a:p>
          <a:p>
            <a:pPr lvl="1"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$s2, $s1, -1</a:t>
            </a:r>
          </a:p>
          <a:p>
            <a:r>
              <a:rPr lang="en-US" altLang="ko-KR" i="1" dirty="0">
                <a:ea typeface="굴림" panose="020B0600000101010101" pitchFamily="50" charset="-127"/>
              </a:rPr>
              <a:t>Design Principle 3:</a:t>
            </a:r>
            <a:r>
              <a:rPr lang="en-US" altLang="ko-KR" dirty="0">
                <a:ea typeface="굴림" panose="020B0600000101010101" pitchFamily="50" charset="-127"/>
              </a:rPr>
              <a:t> Make the common case fast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Small constants are common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Immediate operand avoids a load instruction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Immediate Operands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1907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MIPS register 0 ($zero) is the constant 0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Cannot be overwritten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Useful for common operations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E.g., move between registers</a:t>
            </a:r>
          </a:p>
          <a:p>
            <a:pPr lvl="1"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add $t2, $s1, $zero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The Constant Zero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121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Given an n-bit </a:t>
            </a:r>
            <a:r>
              <a:rPr lang="en-US" altLang="ko-KR" dirty="0" smtClean="0">
                <a:ea typeface="굴림" panose="020B0600000101010101" pitchFamily="50" charset="-127"/>
              </a:rPr>
              <a:t>number</a:t>
            </a:r>
          </a:p>
          <a:p>
            <a:endParaRPr lang="en-AU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Range</a:t>
            </a:r>
            <a:r>
              <a:rPr lang="en-US" altLang="ko-KR" dirty="0">
                <a:ea typeface="굴림" panose="020B0600000101010101" pitchFamily="50" charset="-127"/>
              </a:rPr>
              <a:t>: 0 to +2</a:t>
            </a:r>
            <a:r>
              <a:rPr lang="en-US" altLang="ko-KR" baseline="30000" dirty="0">
                <a:ea typeface="굴림" panose="020B0600000101010101" pitchFamily="50" charset="-127"/>
              </a:rPr>
              <a:t>n</a:t>
            </a:r>
            <a:r>
              <a:rPr lang="en-US" altLang="ko-KR" dirty="0">
                <a:ea typeface="굴림" panose="020B0600000101010101" pitchFamily="50" charset="-127"/>
              </a:rPr>
              <a:t> – 1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Example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0000 0000 0000 0000 0000 0000 0000 1011</a:t>
            </a:r>
            <a:r>
              <a:rPr lang="en-US" altLang="ko-KR" baseline="-25000" dirty="0">
                <a:ea typeface="굴림" panose="020B0600000101010101" pitchFamily="50" charset="-127"/>
              </a:rPr>
              <a:t>2</a:t>
            </a:r>
            <a:r>
              <a:rPr lang="en-US" altLang="ko-KR" dirty="0">
                <a:ea typeface="굴림" panose="020B0600000101010101" pitchFamily="50" charset="-127"/>
              </a:rPr>
              <a:t/>
            </a:r>
            <a:br>
              <a:rPr lang="en-US" altLang="ko-KR" dirty="0">
                <a:ea typeface="굴림" panose="020B0600000101010101" pitchFamily="50" charset="-127"/>
              </a:rPr>
            </a:br>
            <a:r>
              <a:rPr lang="en-US" altLang="ko-KR" dirty="0">
                <a:ea typeface="굴림" panose="020B0600000101010101" pitchFamily="50" charset="-127"/>
              </a:rPr>
              <a:t>= 0 + … + 1×2</a:t>
            </a:r>
            <a:r>
              <a:rPr lang="en-US" altLang="ko-KR" baseline="30000" dirty="0">
                <a:ea typeface="굴림" panose="020B0600000101010101" pitchFamily="50" charset="-127"/>
              </a:rPr>
              <a:t>3</a:t>
            </a:r>
            <a:r>
              <a:rPr lang="en-US" altLang="ko-KR" dirty="0">
                <a:ea typeface="굴림" panose="020B0600000101010101" pitchFamily="50" charset="-127"/>
              </a:rPr>
              <a:t> + 0×2</a:t>
            </a:r>
            <a:r>
              <a:rPr lang="en-US" altLang="ko-KR" baseline="30000" dirty="0">
                <a:ea typeface="굴림" panose="020B0600000101010101" pitchFamily="50" charset="-127"/>
              </a:rPr>
              <a:t>2</a:t>
            </a:r>
            <a:r>
              <a:rPr lang="en-US" altLang="ko-KR" dirty="0">
                <a:ea typeface="굴림" panose="020B0600000101010101" pitchFamily="50" charset="-127"/>
              </a:rPr>
              <a:t> +1×2</a:t>
            </a:r>
            <a:r>
              <a:rPr lang="en-US" altLang="ko-KR" baseline="30000" dirty="0">
                <a:ea typeface="굴림" panose="020B0600000101010101" pitchFamily="50" charset="-127"/>
              </a:rPr>
              <a:t>1</a:t>
            </a:r>
            <a:r>
              <a:rPr lang="en-US" altLang="ko-KR" dirty="0">
                <a:ea typeface="굴림" panose="020B0600000101010101" pitchFamily="50" charset="-127"/>
              </a:rPr>
              <a:t> +1×2</a:t>
            </a:r>
            <a:r>
              <a:rPr lang="en-US" altLang="ko-KR" baseline="30000" dirty="0">
                <a:ea typeface="굴림" panose="020B0600000101010101" pitchFamily="50" charset="-127"/>
              </a:rPr>
              <a:t>0</a:t>
            </a:r>
            <a:r>
              <a:rPr lang="en-US" altLang="ko-KR" dirty="0">
                <a:ea typeface="굴림" panose="020B0600000101010101" pitchFamily="50" charset="-127"/>
              </a:rPr>
              <a:t/>
            </a:r>
            <a:br>
              <a:rPr lang="en-US" altLang="ko-KR" dirty="0">
                <a:ea typeface="굴림" panose="020B0600000101010101" pitchFamily="50" charset="-127"/>
              </a:rPr>
            </a:br>
            <a:r>
              <a:rPr lang="en-US" altLang="ko-KR" dirty="0">
                <a:ea typeface="굴림" panose="020B0600000101010101" pitchFamily="50" charset="-127"/>
              </a:rPr>
              <a:t>= 0 + … + 8 + 0 + 2 + 1 = 11</a:t>
            </a:r>
            <a:r>
              <a:rPr lang="en-US" altLang="ko-KR" baseline="-25000" dirty="0">
                <a:ea typeface="굴림" panose="020B0600000101010101" pitchFamily="50" charset="-127"/>
              </a:rPr>
              <a:t>10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ea typeface="굴림" panose="020B0600000101010101" pitchFamily="50" charset="-127"/>
              </a:rPr>
              <a:t>Using 32 bits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0 to +4,294,967,295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Unsigned Binary Integers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088018"/>
              </p:ext>
            </p:extLst>
          </p:nvPr>
        </p:nvGraphicFramePr>
        <p:xfrm>
          <a:off x="1474960" y="1323315"/>
          <a:ext cx="60102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3" imgW="2501900" imgH="241300" progId="Equation.3">
                  <p:embed/>
                </p:oleObj>
              </mc:Choice>
              <mc:Fallback>
                <p:oleObj name="Equation" r:id="rId3" imgW="2501900" imgH="241300" progId="Equation.3">
                  <p:embed/>
                  <p:pic>
                    <p:nvPicPr>
                      <p:cNvPr id="3174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960" y="1323315"/>
                        <a:ext cx="6010275" cy="579438"/>
                      </a:xfrm>
                      <a:prstGeom prst="rect">
                        <a:avLst/>
                      </a:prstGeom>
                      <a:solidFill>
                        <a:srgbClr val="ECEAA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9372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Given an n-bit number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Range</a:t>
            </a:r>
            <a:r>
              <a:rPr lang="en-US" altLang="ko-KR" dirty="0">
                <a:ea typeface="굴림" panose="020B0600000101010101" pitchFamily="50" charset="-127"/>
              </a:rPr>
              <a:t>: –2</a:t>
            </a:r>
            <a:r>
              <a:rPr lang="en-US" altLang="ko-KR" baseline="30000" dirty="0">
                <a:ea typeface="굴림" panose="020B0600000101010101" pitchFamily="50" charset="-127"/>
              </a:rPr>
              <a:t>n – 1</a:t>
            </a:r>
            <a:r>
              <a:rPr lang="en-US" altLang="ko-KR" dirty="0">
                <a:ea typeface="굴림" panose="020B0600000101010101" pitchFamily="50" charset="-127"/>
              </a:rPr>
              <a:t> to +2</a:t>
            </a:r>
            <a:r>
              <a:rPr lang="en-US" altLang="ko-KR" baseline="30000" dirty="0">
                <a:ea typeface="굴림" panose="020B0600000101010101" pitchFamily="50" charset="-127"/>
              </a:rPr>
              <a:t>n – 1</a:t>
            </a:r>
            <a:r>
              <a:rPr lang="en-US" altLang="ko-KR" dirty="0">
                <a:ea typeface="굴림" panose="020B0600000101010101" pitchFamily="50" charset="-127"/>
              </a:rPr>
              <a:t> – 1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Example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1111 1111 1111 1111 1111 1111 1111 1100</a:t>
            </a:r>
            <a:r>
              <a:rPr lang="en-US" altLang="ko-KR" baseline="-25000" dirty="0">
                <a:ea typeface="굴림" panose="020B0600000101010101" pitchFamily="50" charset="-127"/>
              </a:rPr>
              <a:t>2</a:t>
            </a:r>
            <a:r>
              <a:rPr lang="en-US" altLang="ko-KR" dirty="0">
                <a:ea typeface="굴림" panose="020B0600000101010101" pitchFamily="50" charset="-127"/>
              </a:rPr>
              <a:t/>
            </a:r>
            <a:br>
              <a:rPr lang="en-US" altLang="ko-KR" dirty="0">
                <a:ea typeface="굴림" panose="020B0600000101010101" pitchFamily="50" charset="-127"/>
              </a:rPr>
            </a:br>
            <a:r>
              <a:rPr lang="en-US" altLang="ko-KR" dirty="0">
                <a:ea typeface="굴림" panose="020B0600000101010101" pitchFamily="50" charset="-127"/>
              </a:rPr>
              <a:t>= –1×2</a:t>
            </a:r>
            <a:r>
              <a:rPr lang="en-US" altLang="ko-KR" baseline="30000" dirty="0">
                <a:ea typeface="굴림" panose="020B0600000101010101" pitchFamily="50" charset="-127"/>
              </a:rPr>
              <a:t>31</a:t>
            </a:r>
            <a:r>
              <a:rPr lang="en-US" altLang="ko-KR" dirty="0">
                <a:ea typeface="굴림" panose="020B0600000101010101" pitchFamily="50" charset="-127"/>
              </a:rPr>
              <a:t> + 1×2</a:t>
            </a:r>
            <a:r>
              <a:rPr lang="en-US" altLang="ko-KR" baseline="30000" dirty="0">
                <a:ea typeface="굴림" panose="020B0600000101010101" pitchFamily="50" charset="-127"/>
              </a:rPr>
              <a:t>30</a:t>
            </a:r>
            <a:r>
              <a:rPr lang="en-US" altLang="ko-KR" dirty="0">
                <a:ea typeface="굴림" panose="020B0600000101010101" pitchFamily="50" charset="-127"/>
              </a:rPr>
              <a:t> + … + 1×2</a:t>
            </a:r>
            <a:r>
              <a:rPr lang="en-US" altLang="ko-KR" baseline="30000" dirty="0">
                <a:ea typeface="굴림" panose="020B0600000101010101" pitchFamily="50" charset="-127"/>
              </a:rPr>
              <a:t>2</a:t>
            </a:r>
            <a:r>
              <a:rPr lang="en-US" altLang="ko-KR" dirty="0">
                <a:ea typeface="굴림" panose="020B0600000101010101" pitchFamily="50" charset="-127"/>
              </a:rPr>
              <a:t> +0×2</a:t>
            </a:r>
            <a:r>
              <a:rPr lang="en-US" altLang="ko-KR" baseline="30000" dirty="0">
                <a:ea typeface="굴림" panose="020B0600000101010101" pitchFamily="50" charset="-127"/>
              </a:rPr>
              <a:t>1</a:t>
            </a:r>
            <a:r>
              <a:rPr lang="en-US" altLang="ko-KR" dirty="0">
                <a:ea typeface="굴림" panose="020B0600000101010101" pitchFamily="50" charset="-127"/>
              </a:rPr>
              <a:t> +0×2</a:t>
            </a:r>
            <a:r>
              <a:rPr lang="en-US" altLang="ko-KR" baseline="30000" dirty="0">
                <a:ea typeface="굴림" panose="020B0600000101010101" pitchFamily="50" charset="-127"/>
              </a:rPr>
              <a:t>0</a:t>
            </a:r>
            <a:r>
              <a:rPr lang="en-US" altLang="ko-KR" dirty="0">
                <a:ea typeface="굴림" panose="020B0600000101010101" pitchFamily="50" charset="-127"/>
              </a:rPr>
              <a:t/>
            </a:r>
            <a:br>
              <a:rPr lang="en-US" altLang="ko-KR" dirty="0">
                <a:ea typeface="굴림" panose="020B0600000101010101" pitchFamily="50" charset="-127"/>
              </a:rPr>
            </a:br>
            <a:r>
              <a:rPr lang="en-US" altLang="ko-KR" dirty="0">
                <a:ea typeface="굴림" panose="020B0600000101010101" pitchFamily="50" charset="-127"/>
              </a:rPr>
              <a:t>= –2,147,483,648 + 2,147,483,644 = –4</a:t>
            </a:r>
            <a:r>
              <a:rPr lang="en-US" altLang="ko-KR" baseline="-25000" dirty="0">
                <a:ea typeface="굴림" panose="020B0600000101010101" pitchFamily="50" charset="-127"/>
              </a:rPr>
              <a:t>10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ea typeface="굴림" panose="020B0600000101010101" pitchFamily="50" charset="-127"/>
              </a:rPr>
              <a:t>Using 32 bits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–2,147,483,648 to +</a:t>
            </a:r>
            <a:r>
              <a:rPr lang="en-US" altLang="ko-KR" dirty="0" smtClean="0">
                <a:ea typeface="굴림" panose="020B0600000101010101" pitchFamily="50" charset="-127"/>
              </a:rPr>
              <a:t>2,147,483,647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2s-Complement Signed Integers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397611"/>
              </p:ext>
            </p:extLst>
          </p:nvPr>
        </p:nvGraphicFramePr>
        <p:xfrm>
          <a:off x="1460500" y="1401055"/>
          <a:ext cx="62230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3" imgW="2590800" imgH="241300" progId="Equation.3">
                  <p:embed/>
                </p:oleObj>
              </mc:Choice>
              <mc:Fallback>
                <p:oleObj name="Equation" r:id="rId3" imgW="2590800" imgH="241300" progId="Equation.3">
                  <p:embed/>
                  <p:pic>
                    <p:nvPicPr>
                      <p:cNvPr id="3379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1401055"/>
                        <a:ext cx="6223000" cy="579438"/>
                      </a:xfrm>
                      <a:prstGeom prst="rect">
                        <a:avLst/>
                      </a:prstGeom>
                      <a:solidFill>
                        <a:srgbClr val="ECEAA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02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 smtClean="0"/>
              <a:t>Chapter 1: </a:t>
            </a:r>
            <a:r>
              <a:rPr lang="en-US" altLang="ko-KR" dirty="0">
                <a:ea typeface="굴림" panose="020B0600000101010101" pitchFamily="50" charset="-127"/>
              </a:rPr>
              <a:t>Computer Abstractions and Technology</a:t>
            </a:r>
          </a:p>
          <a:p>
            <a:r>
              <a:rPr lang="en-US" altLang="ko-KR" b="1" dirty="0" smtClean="0"/>
              <a:t>Chapter 2: </a:t>
            </a:r>
            <a:r>
              <a:rPr lang="en-AU" altLang="ko-KR" b="1" dirty="0">
                <a:ea typeface="굴림" panose="020B0600000101010101" pitchFamily="50" charset="-127"/>
              </a:rPr>
              <a:t>Instructions: Language of the Computer</a:t>
            </a:r>
          </a:p>
          <a:p>
            <a:r>
              <a:rPr lang="en-US" altLang="ko-KR" dirty="0" smtClean="0"/>
              <a:t>Chapter 3: </a:t>
            </a:r>
            <a:r>
              <a:rPr lang="en-AU" altLang="ko-KR" dirty="0">
                <a:ea typeface="굴림" panose="020B0600000101010101" pitchFamily="50" charset="-127"/>
              </a:rPr>
              <a:t>Arithmetic for Computers</a:t>
            </a:r>
          </a:p>
          <a:p>
            <a:r>
              <a:rPr lang="en-US" altLang="ko-KR" dirty="0" smtClean="0"/>
              <a:t>Chapter 4: </a:t>
            </a:r>
            <a:r>
              <a:rPr lang="en-AU" altLang="ko-KR" dirty="0">
                <a:ea typeface="굴림" panose="020B0600000101010101" pitchFamily="50" charset="-127"/>
              </a:rPr>
              <a:t>The </a:t>
            </a:r>
            <a:r>
              <a:rPr lang="en-AU" altLang="ko-KR" dirty="0" smtClean="0">
                <a:ea typeface="굴림" panose="020B0600000101010101" pitchFamily="50" charset="-127"/>
              </a:rPr>
              <a:t>Processor</a:t>
            </a:r>
            <a:endParaRPr lang="en-US" altLang="ko-KR" dirty="0"/>
          </a:p>
          <a:p>
            <a:r>
              <a:rPr lang="en-US" altLang="ko-KR" dirty="0" smtClean="0">
                <a:ea typeface="굴림" panose="020B0600000101010101" pitchFamily="50" charset="-127"/>
              </a:rPr>
              <a:t>Chapter 5: </a:t>
            </a:r>
            <a:r>
              <a:rPr lang="en-AU" altLang="ko-KR" dirty="0">
                <a:ea typeface="굴림" panose="020B0600000101010101" pitchFamily="50" charset="-127"/>
              </a:rPr>
              <a:t>Large and Fast: Exploiting Memory Hierarchy</a:t>
            </a:r>
          </a:p>
          <a:p>
            <a:r>
              <a:rPr lang="en-AU" altLang="ko-KR" dirty="0" smtClean="0">
                <a:ea typeface="굴림" panose="020B0600000101010101" pitchFamily="50" charset="-127"/>
              </a:rPr>
              <a:t>Chapter 6: </a:t>
            </a:r>
            <a:r>
              <a:rPr lang="en-AU" altLang="ko-KR" dirty="0">
                <a:ea typeface="굴림" panose="020B0600000101010101" pitchFamily="50" charset="-127"/>
              </a:rPr>
              <a:t>Parallel Processors from Client to Cloud</a:t>
            </a:r>
          </a:p>
          <a:p>
            <a:endParaRPr lang="en-AU" altLang="ko-KR" dirty="0"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Major topics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929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1341438" algn="l"/>
                <a:tab pos="2874963" algn="l"/>
              </a:tabLst>
            </a:pPr>
            <a:r>
              <a:rPr lang="en-US" altLang="ko-KR" dirty="0">
                <a:ea typeface="굴림" panose="020B0600000101010101" pitchFamily="50" charset="-127"/>
              </a:rPr>
              <a:t>Bit 31 is sign bit</a:t>
            </a:r>
          </a:p>
          <a:p>
            <a:pPr lvl="1">
              <a:tabLst>
                <a:tab pos="1341438" algn="l"/>
                <a:tab pos="2874963" algn="l"/>
              </a:tabLst>
            </a:pPr>
            <a:r>
              <a:rPr lang="en-US" altLang="ko-KR" dirty="0">
                <a:ea typeface="굴림" panose="020B0600000101010101" pitchFamily="50" charset="-127"/>
              </a:rPr>
              <a:t>1 for negative numbers</a:t>
            </a:r>
          </a:p>
          <a:p>
            <a:pPr lvl="1">
              <a:tabLst>
                <a:tab pos="1341438" algn="l"/>
                <a:tab pos="2874963" algn="l"/>
              </a:tabLst>
            </a:pPr>
            <a:r>
              <a:rPr lang="en-US" altLang="ko-KR" dirty="0">
                <a:ea typeface="굴림" panose="020B0600000101010101" pitchFamily="50" charset="-127"/>
              </a:rPr>
              <a:t>0 for non-negative numbers</a:t>
            </a:r>
          </a:p>
          <a:p>
            <a:pPr>
              <a:tabLst>
                <a:tab pos="1341438" algn="l"/>
                <a:tab pos="2874963" algn="l"/>
              </a:tabLst>
            </a:pPr>
            <a:r>
              <a:rPr lang="en-AU" altLang="ko-KR" dirty="0">
                <a:ea typeface="굴림" panose="020B0600000101010101" pitchFamily="50" charset="-127"/>
              </a:rPr>
              <a:t>–(–2</a:t>
            </a:r>
            <a:r>
              <a:rPr lang="en-AU" altLang="ko-KR" baseline="30000" dirty="0">
                <a:ea typeface="굴림" panose="020B0600000101010101" pitchFamily="50" charset="-127"/>
              </a:rPr>
              <a:t>n – 1</a:t>
            </a:r>
            <a:r>
              <a:rPr lang="en-AU" altLang="ko-KR" dirty="0">
                <a:ea typeface="굴림" panose="020B0600000101010101" pitchFamily="50" charset="-127"/>
              </a:rPr>
              <a:t>) can’t be represented</a:t>
            </a:r>
          </a:p>
          <a:p>
            <a:pPr>
              <a:tabLst>
                <a:tab pos="1341438" algn="l"/>
                <a:tab pos="2874963" algn="l"/>
              </a:tabLst>
            </a:pPr>
            <a:r>
              <a:rPr lang="en-US" altLang="ko-KR" dirty="0">
                <a:ea typeface="굴림" panose="020B0600000101010101" pitchFamily="50" charset="-127"/>
              </a:rPr>
              <a:t>Non-negative numbers have the same unsigned and 2s-complement representation</a:t>
            </a:r>
            <a:endParaRPr lang="en-AU" altLang="ko-KR" dirty="0">
              <a:ea typeface="굴림" panose="020B0600000101010101" pitchFamily="50" charset="-127"/>
            </a:endParaRPr>
          </a:p>
          <a:p>
            <a:pPr>
              <a:tabLst>
                <a:tab pos="1341438" algn="l"/>
                <a:tab pos="2874963" algn="l"/>
              </a:tabLst>
            </a:pPr>
            <a:r>
              <a:rPr lang="en-US" altLang="ko-KR" dirty="0">
                <a:ea typeface="굴림" panose="020B0600000101010101" pitchFamily="50" charset="-127"/>
              </a:rPr>
              <a:t>Some specific numbers</a:t>
            </a:r>
          </a:p>
          <a:p>
            <a:pPr lvl="1">
              <a:tabLst>
                <a:tab pos="1341438" algn="l"/>
                <a:tab pos="2874963" algn="l"/>
              </a:tabLst>
            </a:pPr>
            <a:r>
              <a:rPr lang="en-US" altLang="ko-KR" dirty="0">
                <a:ea typeface="굴림" panose="020B0600000101010101" pitchFamily="50" charset="-127"/>
              </a:rPr>
              <a:t>  0:	0000 0000 … 0000</a:t>
            </a:r>
          </a:p>
          <a:p>
            <a:pPr lvl="1">
              <a:tabLst>
                <a:tab pos="1341438" algn="l"/>
                <a:tab pos="2874963" algn="l"/>
              </a:tabLst>
            </a:pPr>
            <a:r>
              <a:rPr lang="en-AU" altLang="ko-KR" dirty="0">
                <a:ea typeface="굴림" panose="020B0600000101010101" pitchFamily="50" charset="-127"/>
              </a:rPr>
              <a:t>–1:	1111 1111 … 1111</a:t>
            </a:r>
          </a:p>
          <a:p>
            <a:pPr lvl="1">
              <a:tabLst>
                <a:tab pos="1341438" algn="l"/>
                <a:tab pos="2874963" algn="l"/>
              </a:tabLst>
            </a:pPr>
            <a:r>
              <a:rPr lang="en-US" altLang="ko-KR" dirty="0">
                <a:ea typeface="굴림" panose="020B0600000101010101" pitchFamily="50" charset="-127"/>
              </a:rPr>
              <a:t>Most-negative:	1000 0000 … 0000</a:t>
            </a:r>
          </a:p>
          <a:p>
            <a:pPr lvl="1">
              <a:tabLst>
                <a:tab pos="1341438" algn="l"/>
                <a:tab pos="2874963" algn="l"/>
              </a:tabLst>
            </a:pPr>
            <a:r>
              <a:rPr lang="en-US" altLang="ko-KR" dirty="0">
                <a:ea typeface="굴림" panose="020B0600000101010101" pitchFamily="50" charset="-127"/>
              </a:rPr>
              <a:t>Most-positive:	0111 1111 … 1111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2s-Complement Signed Integers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6967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Complement and add 1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Complement means 1 </a:t>
            </a:r>
            <a:r>
              <a:rPr lang="en-US" altLang="ko-KR" dirty="0">
                <a:ea typeface="굴림" panose="020B0600000101010101" pitchFamily="50" charset="-127"/>
                <a:cs typeface="Arial" panose="020B0604020202020204" pitchFamily="34" charset="0"/>
              </a:rPr>
              <a:t>→ </a:t>
            </a:r>
            <a:r>
              <a:rPr lang="en-US" altLang="ko-KR" dirty="0">
                <a:ea typeface="굴림" panose="020B0600000101010101" pitchFamily="50" charset="-127"/>
              </a:rPr>
              <a:t>0, 0 → 1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Example</a:t>
            </a:r>
            <a:r>
              <a:rPr lang="en-US" altLang="ko-KR" dirty="0">
                <a:ea typeface="굴림" panose="020B0600000101010101" pitchFamily="50" charset="-127"/>
              </a:rPr>
              <a:t>: negate +2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+2 = 0000 0000 … 0010</a:t>
            </a:r>
            <a:r>
              <a:rPr lang="en-US" altLang="ko-KR" baseline="-25000" dirty="0">
                <a:ea typeface="굴림" panose="020B0600000101010101" pitchFamily="50" charset="-127"/>
              </a:rPr>
              <a:t>2</a:t>
            </a:r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–2 = 1111 1111 … 1101</a:t>
            </a:r>
            <a:r>
              <a:rPr lang="en-US" altLang="ko-KR" baseline="-25000" dirty="0">
                <a:ea typeface="굴림" panose="020B0600000101010101" pitchFamily="50" charset="-127"/>
              </a:rPr>
              <a:t>2</a:t>
            </a:r>
            <a:r>
              <a:rPr lang="en-US" altLang="ko-KR" dirty="0">
                <a:ea typeface="굴림" panose="020B0600000101010101" pitchFamily="50" charset="-127"/>
              </a:rPr>
              <a:t> + 1</a:t>
            </a:r>
            <a:br>
              <a:rPr lang="en-US" altLang="ko-KR" dirty="0">
                <a:ea typeface="굴림" panose="020B0600000101010101" pitchFamily="50" charset="-127"/>
              </a:rPr>
            </a:br>
            <a:r>
              <a:rPr lang="en-US" altLang="ko-KR" dirty="0">
                <a:ea typeface="굴림" panose="020B0600000101010101" pitchFamily="50" charset="-127"/>
              </a:rPr>
              <a:t>     = 1111 1111 … 1110</a:t>
            </a:r>
            <a:r>
              <a:rPr lang="en-US" altLang="ko-KR" baseline="-25000" dirty="0">
                <a:ea typeface="굴림" panose="020B0600000101010101" pitchFamily="50" charset="-127"/>
              </a:rPr>
              <a:t>2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Signed Negation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21</a:t>
            </a:fld>
            <a:endParaRPr lang="ko-KR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412738"/>
              </p:ext>
            </p:extLst>
          </p:nvPr>
        </p:nvGraphicFramePr>
        <p:xfrm>
          <a:off x="1139589" y="2183740"/>
          <a:ext cx="3514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3" imgW="1562100" imgH="508000" progId="Equation.3">
                  <p:embed/>
                </p:oleObj>
              </mc:Choice>
              <mc:Fallback>
                <p:oleObj name="Equation" r:id="rId3" imgW="1562100" imgH="508000" progId="Equation.3">
                  <p:embed/>
                  <p:pic>
                    <p:nvPicPr>
                      <p:cNvPr id="3789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589" y="2183740"/>
                        <a:ext cx="3514725" cy="1143000"/>
                      </a:xfrm>
                      <a:prstGeom prst="rect">
                        <a:avLst/>
                      </a:prstGeom>
                      <a:solidFill>
                        <a:srgbClr val="ECEAA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7267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Representing a number using more bits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Preserve the numeric value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In MIPS instruction set</a:t>
            </a:r>
          </a:p>
          <a:p>
            <a:pPr lvl="1"/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ea typeface="굴림" panose="020B0600000101010101" pitchFamily="50" charset="-127"/>
              </a:rPr>
              <a:t>: extend immediate value</a:t>
            </a:r>
          </a:p>
          <a:p>
            <a:pPr lvl="1"/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lb</a:t>
            </a:r>
            <a:r>
              <a:rPr lang="en-US" altLang="ko-KR" dirty="0">
                <a:ea typeface="굴림" panose="020B0600000101010101" pitchFamily="50" charset="-127"/>
              </a:rPr>
              <a:t>,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lh</a:t>
            </a:r>
            <a:r>
              <a:rPr lang="en-US" altLang="ko-KR" dirty="0">
                <a:ea typeface="굴림" panose="020B0600000101010101" pitchFamily="50" charset="-127"/>
              </a:rPr>
              <a:t>: extend loaded byte/</a:t>
            </a:r>
            <a:r>
              <a:rPr lang="en-US" altLang="ko-KR" dirty="0" err="1">
                <a:ea typeface="굴림" panose="020B0600000101010101" pitchFamily="50" charset="-127"/>
              </a:rPr>
              <a:t>halfword</a:t>
            </a:r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beq</a:t>
            </a:r>
            <a:r>
              <a:rPr lang="en-US" altLang="ko-KR" dirty="0">
                <a:ea typeface="굴림" panose="020B0600000101010101" pitchFamily="50" charset="-127"/>
              </a:rPr>
              <a:t>,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bne</a:t>
            </a:r>
            <a:r>
              <a:rPr lang="en-US" altLang="ko-KR" dirty="0">
                <a:ea typeface="굴림" panose="020B0600000101010101" pitchFamily="50" charset="-127"/>
              </a:rPr>
              <a:t>: extend the displacement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Replicate the sign bit to the left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c.f. unsigned values: extend with 0s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Examples: 8-bit to 16-bit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+2: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0</a:t>
            </a:r>
            <a:r>
              <a:rPr lang="en-US" altLang="ko-KR" dirty="0">
                <a:ea typeface="굴림" panose="020B0600000101010101" pitchFamily="50" charset="-127"/>
              </a:rPr>
              <a:t>000 0010 =&gt;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0000 0000</a:t>
            </a:r>
            <a:r>
              <a:rPr lang="en-US" altLang="ko-KR" dirty="0"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0</a:t>
            </a:r>
            <a:r>
              <a:rPr lang="en-US" altLang="ko-KR" dirty="0">
                <a:ea typeface="굴림" panose="020B0600000101010101" pitchFamily="50" charset="-127"/>
              </a:rPr>
              <a:t>000 0010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–2: </a:t>
            </a:r>
            <a:r>
              <a:rPr lang="en-AU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1</a:t>
            </a:r>
            <a:r>
              <a:rPr lang="en-AU" altLang="ko-KR" dirty="0">
                <a:ea typeface="굴림" panose="020B0600000101010101" pitchFamily="50" charset="-127"/>
              </a:rPr>
              <a:t>111 1110 =&gt; </a:t>
            </a:r>
            <a:r>
              <a:rPr lang="en-AU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1111 1111</a:t>
            </a:r>
            <a:r>
              <a:rPr lang="en-AU" altLang="ko-KR" dirty="0">
                <a:ea typeface="굴림" panose="020B0600000101010101" pitchFamily="50" charset="-127"/>
              </a:rPr>
              <a:t> </a:t>
            </a:r>
            <a:r>
              <a:rPr lang="en-AU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1</a:t>
            </a:r>
            <a:r>
              <a:rPr lang="en-AU" altLang="ko-KR" dirty="0">
                <a:ea typeface="굴림" panose="020B0600000101010101" pitchFamily="50" charset="-127"/>
              </a:rPr>
              <a:t>111 1110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Sign Extension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3592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Instructions are encoded in binary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Called machine code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MIPS instructions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Encoded as 32-bit instruction words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Small number of formats encoding operation code (opcode), register numbers, …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Regularity!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Register numbers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$t0 – $t7 are </a:t>
            </a:r>
            <a:r>
              <a:rPr lang="en-US" altLang="ko-KR" dirty="0" err="1">
                <a:ea typeface="굴림" panose="020B0600000101010101" pitchFamily="50" charset="-127"/>
              </a:rPr>
              <a:t>reg’s</a:t>
            </a:r>
            <a:r>
              <a:rPr lang="en-US" altLang="ko-KR" dirty="0">
                <a:ea typeface="굴림" panose="020B0600000101010101" pitchFamily="50" charset="-127"/>
              </a:rPr>
              <a:t> 8 – 15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$t8 – $t9 are </a:t>
            </a:r>
            <a:r>
              <a:rPr lang="en-US" altLang="ko-KR" dirty="0" err="1">
                <a:ea typeface="굴림" panose="020B0600000101010101" pitchFamily="50" charset="-127"/>
              </a:rPr>
              <a:t>reg’s</a:t>
            </a:r>
            <a:r>
              <a:rPr lang="en-US" altLang="ko-KR" dirty="0">
                <a:ea typeface="굴림" panose="020B0600000101010101" pitchFamily="50" charset="-127"/>
              </a:rPr>
              <a:t> 24 – 25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$s0 – $s7 are </a:t>
            </a:r>
            <a:r>
              <a:rPr lang="en-US" altLang="ko-KR" dirty="0" err="1">
                <a:ea typeface="굴림" panose="020B0600000101010101" pitchFamily="50" charset="-127"/>
              </a:rPr>
              <a:t>reg’s</a:t>
            </a:r>
            <a:r>
              <a:rPr lang="en-US" altLang="ko-KR" dirty="0">
                <a:ea typeface="굴림" panose="020B0600000101010101" pitchFamily="50" charset="-127"/>
              </a:rPr>
              <a:t> 16 – 23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Representing Instructions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3230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Instruction </a:t>
            </a:r>
            <a:r>
              <a:rPr lang="en-US" altLang="ko-KR" dirty="0">
                <a:ea typeface="굴림" panose="020B0600000101010101" pitchFamily="50" charset="-127"/>
              </a:rPr>
              <a:t>fields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op: operation code (opcode)</a:t>
            </a:r>
          </a:p>
          <a:p>
            <a:pPr lvl="1"/>
            <a:r>
              <a:rPr lang="en-US" altLang="ko-KR" dirty="0" err="1">
                <a:ea typeface="굴림" panose="020B0600000101010101" pitchFamily="50" charset="-127"/>
              </a:rPr>
              <a:t>rs</a:t>
            </a:r>
            <a:r>
              <a:rPr lang="en-US" altLang="ko-KR" dirty="0">
                <a:ea typeface="굴림" panose="020B0600000101010101" pitchFamily="50" charset="-127"/>
              </a:rPr>
              <a:t>: first source register number</a:t>
            </a:r>
          </a:p>
          <a:p>
            <a:pPr lvl="1"/>
            <a:r>
              <a:rPr lang="en-US" altLang="ko-KR" dirty="0" err="1">
                <a:ea typeface="굴림" panose="020B0600000101010101" pitchFamily="50" charset="-127"/>
              </a:rPr>
              <a:t>rt</a:t>
            </a:r>
            <a:r>
              <a:rPr lang="en-US" altLang="ko-KR" dirty="0">
                <a:ea typeface="굴림" panose="020B0600000101010101" pitchFamily="50" charset="-127"/>
              </a:rPr>
              <a:t>: second source register number</a:t>
            </a:r>
          </a:p>
          <a:p>
            <a:pPr lvl="1"/>
            <a:r>
              <a:rPr lang="en-US" altLang="ko-KR" dirty="0" err="1">
                <a:ea typeface="굴림" panose="020B0600000101010101" pitchFamily="50" charset="-127"/>
              </a:rPr>
              <a:t>rd</a:t>
            </a:r>
            <a:r>
              <a:rPr lang="en-US" altLang="ko-KR" dirty="0">
                <a:ea typeface="굴림" panose="020B0600000101010101" pitchFamily="50" charset="-127"/>
              </a:rPr>
              <a:t>: destination register number</a:t>
            </a:r>
          </a:p>
          <a:p>
            <a:pPr lvl="1"/>
            <a:r>
              <a:rPr lang="en-US" altLang="ko-KR" dirty="0" err="1">
                <a:ea typeface="굴림" panose="020B0600000101010101" pitchFamily="50" charset="-127"/>
              </a:rPr>
              <a:t>shamt</a:t>
            </a:r>
            <a:r>
              <a:rPr lang="en-US" altLang="ko-KR" dirty="0">
                <a:ea typeface="굴림" panose="020B0600000101010101" pitchFamily="50" charset="-127"/>
              </a:rPr>
              <a:t>: shift amount (00000 for now)</a:t>
            </a:r>
          </a:p>
          <a:p>
            <a:pPr lvl="1"/>
            <a:r>
              <a:rPr lang="en-US" altLang="ko-KR" dirty="0" err="1">
                <a:ea typeface="굴림" panose="020B0600000101010101" pitchFamily="50" charset="-127"/>
              </a:rPr>
              <a:t>funct</a:t>
            </a:r>
            <a:r>
              <a:rPr lang="en-US" altLang="ko-KR" dirty="0">
                <a:ea typeface="굴림" panose="020B0600000101010101" pitchFamily="50" charset="-127"/>
              </a:rPr>
              <a:t>: function code (extends opcode</a:t>
            </a:r>
            <a:r>
              <a:rPr lang="en-US" altLang="ko-KR" dirty="0" smtClean="0">
                <a:ea typeface="굴림" panose="020B0600000101010101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MIPS R-format Instructions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24</a:t>
            </a:fld>
            <a:endParaRPr lang="ko-KR" altLang="en-US" dirty="0"/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1331913" y="1113333"/>
            <a:ext cx="6913562" cy="773113"/>
            <a:chOff x="703" y="981"/>
            <a:chExt cx="4355" cy="487"/>
          </a:xfrm>
        </p:grpSpPr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703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op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152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rs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220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rt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88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rd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356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shamt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4241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funct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6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4424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6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5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5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301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5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369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5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1986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R-format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25</a:t>
            </a:fld>
            <a:endParaRPr lang="ko-KR" altLang="en-US" dirty="0"/>
          </a:p>
        </p:txBody>
      </p:sp>
      <p:sp>
        <p:nvSpPr>
          <p:cNvPr id="5" name="Rectangle 37"/>
          <p:cNvSpPr txBox="1">
            <a:spLocks noChangeArrowheads="1"/>
          </p:cNvSpPr>
          <p:nvPr/>
        </p:nvSpPr>
        <p:spPr>
          <a:xfrm>
            <a:off x="684213" y="2492375"/>
            <a:ext cx="8270875" cy="649288"/>
          </a:xfrm>
          <a:prstGeom prst="rect">
            <a:avLst/>
          </a:prstGeom>
        </p:spPr>
        <p:txBody>
          <a:bodyPr/>
          <a:lstStyle>
            <a:lvl1pPr marL="171443" indent="-171443" algn="l" defTabSz="685772" rtl="0" eaLnBrk="1" latinLnBrk="1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30" indent="-171443" algn="l" defTabSz="685772" rtl="0" eaLnBrk="1" latinLnBrk="1" hangingPunct="1">
              <a:lnSpc>
                <a:spcPct val="150000"/>
              </a:lnSpc>
              <a:spcBef>
                <a:spcPts val="374"/>
              </a:spcBef>
              <a:buFont typeface="맑은 고딕" panose="020B0503020000020004" pitchFamily="50" charset="-127"/>
              <a:buChar char="–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15" indent="-171443" algn="l" defTabSz="685772" rtl="0" eaLnBrk="1" latinLnBrk="1" hangingPunct="1">
              <a:lnSpc>
                <a:spcPct val="150000"/>
              </a:lnSpc>
              <a:spcBef>
                <a:spcPts val="374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02" indent="-171443" algn="l" defTabSz="685772" rtl="0" eaLnBrk="1" latinLnBrk="1" hangingPunct="1">
              <a:lnSpc>
                <a:spcPct val="150000"/>
              </a:lnSpc>
              <a:spcBef>
                <a:spcPts val="374"/>
              </a:spcBef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2989" indent="-171443" algn="l" defTabSz="685772" rtl="0" eaLnBrk="1" latinLnBrk="1" hangingPunct="1">
              <a:lnSpc>
                <a:spcPct val="15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874" indent="-171443" algn="l" defTabSz="685772" rtl="0" eaLnBrk="1" latinLnBrk="1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61" indent="-171443" algn="l" defTabSz="685772" rtl="0" eaLnBrk="1" latinLnBrk="1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47" indent="-171443" algn="l" defTabSz="685772" rtl="0" eaLnBrk="1" latinLnBrk="1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34" indent="-171443" algn="l" defTabSz="685772" rtl="0" eaLnBrk="1" latinLnBrk="1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ko-KR" smtClean="0">
                <a:latin typeface="Lucida Console" panose="020B0609040504020204" pitchFamily="49" charset="0"/>
                <a:ea typeface="굴림" panose="020B0600000101010101" pitchFamily="50" charset="-127"/>
              </a:rPr>
              <a:t>	add $t0, $s1, $s2</a:t>
            </a:r>
            <a:endParaRPr lang="en-US" altLang="ko-KR" smtClean="0">
              <a:latin typeface="Lucida Console" panose="020B0609040504020204" pitchFamily="49" charset="0"/>
              <a:ea typeface="굴림" panose="020B0600000101010101" pitchFamily="50" charset="-127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331913" y="3429000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special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26289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$s1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37084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$s2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47879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$t0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5868988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0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948488" y="3429000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add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1331913" y="40782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0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26289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17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37084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18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47879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8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5868988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0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948488" y="40782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32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1331913" y="47259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000000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26289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10001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37084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10010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47879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01000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5868988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00000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6948488" y="47259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100000</a:t>
            </a:r>
            <a:endParaRPr lang="en-AU" altLang="ko-KR" sz="2000">
              <a:ea typeface="굴림" panose="020B0600000101010101" pitchFamily="50" charset="-127"/>
            </a:endParaRPr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684213" y="5516563"/>
            <a:ext cx="8140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400">
                <a:ea typeface="굴림" panose="020B0600000101010101" pitchFamily="50" charset="-127"/>
              </a:rPr>
              <a:t>00000010001100100100000000100000</a:t>
            </a:r>
            <a:r>
              <a:rPr lang="en-US" altLang="ko-KR" sz="2400" baseline="-25000">
                <a:ea typeface="굴림" panose="020B0600000101010101" pitchFamily="50" charset="-127"/>
              </a:rPr>
              <a:t>2</a:t>
            </a:r>
            <a:r>
              <a:rPr lang="en-US" altLang="ko-KR" sz="2400">
                <a:ea typeface="굴림" panose="020B0600000101010101" pitchFamily="50" charset="-127"/>
              </a:rPr>
              <a:t> = 02324020</a:t>
            </a:r>
            <a:r>
              <a:rPr lang="en-US" altLang="ko-KR" sz="2400" baseline="-25000">
                <a:ea typeface="굴림" panose="020B0600000101010101" pitchFamily="50" charset="-127"/>
              </a:rPr>
              <a:t>16</a:t>
            </a:r>
            <a:endParaRPr lang="en-AU" altLang="ko-KR" sz="2400">
              <a:ea typeface="굴림" panose="020B0600000101010101" pitchFamily="50" charset="-127"/>
            </a:endParaRPr>
          </a:p>
        </p:txBody>
      </p:sp>
      <p:grpSp>
        <p:nvGrpSpPr>
          <p:cNvPr id="25" name="Group 38"/>
          <p:cNvGrpSpPr>
            <a:grpSpLocks/>
          </p:cNvGrpSpPr>
          <p:nvPr/>
        </p:nvGrpSpPr>
        <p:grpSpPr bwMode="auto">
          <a:xfrm>
            <a:off x="1331913" y="1412875"/>
            <a:ext cx="6913562" cy="773113"/>
            <a:chOff x="703" y="981"/>
            <a:chExt cx="4355" cy="487"/>
          </a:xfrm>
        </p:grpSpPr>
        <p:sp>
          <p:nvSpPr>
            <p:cNvPr id="26" name="Text Box 39"/>
            <p:cNvSpPr txBox="1">
              <a:spLocks noChangeArrowheads="1"/>
            </p:cNvSpPr>
            <p:nvPr/>
          </p:nvSpPr>
          <p:spPr bwMode="auto">
            <a:xfrm>
              <a:off x="703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op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27" name="Text Box 40"/>
            <p:cNvSpPr txBox="1">
              <a:spLocks noChangeArrowheads="1"/>
            </p:cNvSpPr>
            <p:nvPr/>
          </p:nvSpPr>
          <p:spPr bwMode="auto">
            <a:xfrm>
              <a:off x="152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rs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28" name="Text Box 41"/>
            <p:cNvSpPr txBox="1">
              <a:spLocks noChangeArrowheads="1"/>
            </p:cNvSpPr>
            <p:nvPr/>
          </p:nvSpPr>
          <p:spPr bwMode="auto">
            <a:xfrm>
              <a:off x="220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rt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29" name="Text Box 42"/>
            <p:cNvSpPr txBox="1">
              <a:spLocks noChangeArrowheads="1"/>
            </p:cNvSpPr>
            <p:nvPr/>
          </p:nvSpPr>
          <p:spPr bwMode="auto">
            <a:xfrm>
              <a:off x="288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rd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30" name="Text Box 43"/>
            <p:cNvSpPr txBox="1">
              <a:spLocks noChangeArrowheads="1"/>
            </p:cNvSpPr>
            <p:nvPr/>
          </p:nvSpPr>
          <p:spPr bwMode="auto">
            <a:xfrm>
              <a:off x="356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shamt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31" name="Text Box 44"/>
            <p:cNvSpPr txBox="1">
              <a:spLocks noChangeArrowheads="1"/>
            </p:cNvSpPr>
            <p:nvPr/>
          </p:nvSpPr>
          <p:spPr bwMode="auto">
            <a:xfrm>
              <a:off x="4241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funct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32" name="Text Box 45"/>
            <p:cNvSpPr txBox="1">
              <a:spLocks noChangeArrowheads="1"/>
            </p:cNvSpPr>
            <p:nvPr/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6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33" name="Text Box 46"/>
            <p:cNvSpPr txBox="1">
              <a:spLocks noChangeArrowheads="1"/>
            </p:cNvSpPr>
            <p:nvPr/>
          </p:nvSpPr>
          <p:spPr bwMode="auto">
            <a:xfrm>
              <a:off x="4424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6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34" name="Text Box 47"/>
            <p:cNvSpPr txBox="1">
              <a:spLocks noChangeArrowheads="1"/>
            </p:cNvSpPr>
            <p:nvPr/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5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35" name="Text Box 48"/>
            <p:cNvSpPr txBox="1">
              <a:spLocks noChangeArrowheads="1"/>
            </p:cNvSpPr>
            <p:nvPr/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5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36" name="Text Box 49"/>
            <p:cNvSpPr txBox="1">
              <a:spLocks noChangeArrowheads="1"/>
            </p:cNvSpPr>
            <p:nvPr/>
          </p:nvSpPr>
          <p:spPr bwMode="auto">
            <a:xfrm>
              <a:off x="301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5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37" name="Text Box 50"/>
            <p:cNvSpPr txBox="1">
              <a:spLocks noChangeArrowheads="1"/>
            </p:cNvSpPr>
            <p:nvPr/>
          </p:nvSpPr>
          <p:spPr bwMode="auto">
            <a:xfrm>
              <a:off x="369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5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605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Base 16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Compact representation of bit strings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4 bits per hex digit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AU" altLang="ko-KR" dirty="0" smtClean="0">
                <a:ea typeface="굴림" panose="020B0600000101010101" pitchFamily="50" charset="-127"/>
              </a:rPr>
              <a:t>Example</a:t>
            </a:r>
            <a:r>
              <a:rPr lang="en-AU" altLang="ko-KR" dirty="0">
                <a:ea typeface="굴림" panose="020B0600000101010101" pitchFamily="50" charset="-127"/>
              </a:rPr>
              <a:t>: eca8 6420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1110 1100 1010 1000 0110 0100 0010 0000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Hexadecimal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26</a:t>
            </a:fld>
            <a:endParaRPr lang="ko-KR" altLang="en-US" dirty="0"/>
          </a:p>
        </p:txBody>
      </p:sp>
      <p:graphicFrame>
        <p:nvGraphicFramePr>
          <p:cNvPr id="5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700313"/>
              </p:ext>
            </p:extLst>
          </p:nvPr>
        </p:nvGraphicFramePr>
        <p:xfrm>
          <a:off x="1097906" y="2789363"/>
          <a:ext cx="7127875" cy="182880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7825"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88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77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659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545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432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317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204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091" algn="l" defTabSz="685772" rtl="0" eaLnBrk="1" latinLnBrk="1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683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Immediate </a:t>
            </a:r>
            <a:r>
              <a:rPr lang="en-US" altLang="ko-KR" dirty="0">
                <a:ea typeface="굴림" panose="020B0600000101010101" pitchFamily="50" charset="-127"/>
              </a:rPr>
              <a:t>arithmetic and load/store instructions</a:t>
            </a:r>
          </a:p>
          <a:p>
            <a:pPr lvl="1"/>
            <a:r>
              <a:rPr lang="en-US" altLang="ko-KR" dirty="0" err="1">
                <a:ea typeface="굴림" panose="020B0600000101010101" pitchFamily="50" charset="-127"/>
              </a:rPr>
              <a:t>rt</a:t>
            </a:r>
            <a:r>
              <a:rPr lang="en-US" altLang="ko-KR" dirty="0">
                <a:ea typeface="굴림" panose="020B0600000101010101" pitchFamily="50" charset="-127"/>
              </a:rPr>
              <a:t>: destination or source register number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Constant: –2</a:t>
            </a:r>
            <a:r>
              <a:rPr lang="en-US" altLang="ko-KR" baseline="30000" dirty="0">
                <a:ea typeface="굴림" panose="020B0600000101010101" pitchFamily="50" charset="-127"/>
              </a:rPr>
              <a:t>15</a:t>
            </a:r>
            <a:r>
              <a:rPr lang="en-US" altLang="ko-KR" dirty="0">
                <a:ea typeface="굴림" panose="020B0600000101010101" pitchFamily="50" charset="-127"/>
              </a:rPr>
              <a:t> to +2</a:t>
            </a:r>
            <a:r>
              <a:rPr lang="en-US" altLang="ko-KR" baseline="30000" dirty="0">
                <a:ea typeface="굴림" panose="020B0600000101010101" pitchFamily="50" charset="-127"/>
              </a:rPr>
              <a:t>15</a:t>
            </a:r>
            <a:r>
              <a:rPr lang="en-US" altLang="ko-KR" dirty="0">
                <a:ea typeface="굴림" panose="020B0600000101010101" pitchFamily="50" charset="-127"/>
              </a:rPr>
              <a:t> – 1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Address: offset added to base address in </a:t>
            </a:r>
            <a:r>
              <a:rPr lang="en-US" altLang="ko-KR" dirty="0" err="1">
                <a:ea typeface="굴림" panose="020B0600000101010101" pitchFamily="50" charset="-127"/>
              </a:rPr>
              <a:t>rs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i="1" dirty="0">
                <a:ea typeface="굴림" panose="020B0600000101010101" pitchFamily="50" charset="-127"/>
              </a:rPr>
              <a:t>Design Principle 4:</a:t>
            </a:r>
            <a:r>
              <a:rPr lang="en-US" altLang="ko-KR" dirty="0">
                <a:ea typeface="굴림" panose="020B0600000101010101" pitchFamily="50" charset="-127"/>
              </a:rPr>
              <a:t> Good design demands good compromises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Different formats complicate decoding, but allow 32-bit instructions uniformly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Keep formats as similar as </a:t>
            </a:r>
            <a:r>
              <a:rPr lang="en-US" altLang="ko-KR" dirty="0" smtClean="0">
                <a:ea typeface="굴림" panose="020B0600000101010101" pitchFamily="50" charset="-127"/>
              </a:rPr>
              <a:t>possible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MIPS I-format Instructions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27</a:t>
            </a:fld>
            <a:endParaRPr lang="ko-KR" alt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59485" y="981248"/>
            <a:ext cx="6913562" cy="773113"/>
            <a:chOff x="884" y="981"/>
            <a:chExt cx="4355" cy="487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op</a:t>
              </a:r>
              <a:endPara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rs</a:t>
              </a:r>
              <a:endPara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rt</a:t>
              </a:r>
              <a:endPara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constant or address</a:t>
              </a:r>
              <a:endPara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06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6 bits</a:t>
              </a:r>
              <a:endParaRPr kumimoji="0" lang="en-AU" altLang="ko-KR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8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5 bits</a:t>
              </a:r>
              <a:endParaRPr kumimoji="0" lang="en-AU" altLang="ko-KR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519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5 bits</a:t>
              </a:r>
              <a:endParaRPr kumimoji="0" lang="en-AU" altLang="ko-KR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935" y="1256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16 bits</a:t>
              </a:r>
              <a:endParaRPr kumimoji="0" lang="en-AU" altLang="ko-KR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7131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Instructions for bitwise </a:t>
            </a:r>
            <a:r>
              <a:rPr lang="en-US" altLang="ko-KR" dirty="0" smtClean="0">
                <a:ea typeface="굴림" panose="020B0600000101010101" pitchFamily="50" charset="-127"/>
              </a:rPr>
              <a:t>manipulation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endParaRPr lang="en-AU" altLang="ko-KR" dirty="0">
              <a:ea typeface="굴림" panose="020B0600000101010101" pitchFamily="50" charset="-127"/>
            </a:endParaRP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Useful </a:t>
            </a:r>
            <a:r>
              <a:rPr lang="en-US" altLang="ko-KR" dirty="0">
                <a:ea typeface="굴림" panose="020B0600000101010101" pitchFamily="50" charset="-127"/>
              </a:rPr>
              <a:t>for extracting and inserting groups of bits in a word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Logical Operations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28</a:t>
            </a:fld>
            <a:endParaRPr lang="ko-KR" altLang="en-US" dirty="0"/>
          </a:p>
        </p:txBody>
      </p:sp>
      <p:graphicFrame>
        <p:nvGraphicFramePr>
          <p:cNvPr id="5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832584"/>
              </p:ext>
            </p:extLst>
          </p:nvPr>
        </p:nvGraphicFramePr>
        <p:xfrm>
          <a:off x="971550" y="1916113"/>
          <a:ext cx="7200900" cy="2824164"/>
        </p:xfrm>
        <a:graphic>
          <a:graphicData uri="http://schemas.openxmlformats.org/drawingml/2006/table">
            <a:tbl>
              <a:tblPr/>
              <a:tblGrid>
                <a:gridCol w="2233612">
                  <a:extLst>
                    <a:ext uri="{9D8B030D-6E8A-4147-A177-3AD203B41FA5}">
                      <a16:colId xmlns:a16="http://schemas.microsoft.com/office/drawing/2014/main" val="1087649959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1916830007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101596269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1872911075"/>
                    </a:ext>
                  </a:extLst>
                </a:gridCol>
              </a:tblGrid>
              <a:tr h="471488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Operation</a:t>
                      </a:r>
                      <a:endParaRPr kumimoji="0" lang="en-AU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C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Java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MIPS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734724"/>
                  </a:ext>
                </a:extLst>
              </a:tr>
              <a:tr h="469900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Shift left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&lt;&lt;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&lt;&lt;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sll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368748"/>
                  </a:ext>
                </a:extLst>
              </a:tr>
              <a:tr h="471488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Shift right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&gt;&gt;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&gt;&gt;&gt;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srl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799655"/>
                  </a:ext>
                </a:extLst>
              </a:tr>
              <a:tr h="469900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Bitwise AND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&amp;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&amp;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and, andi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509780"/>
                  </a:ext>
                </a:extLst>
              </a:tr>
              <a:tr h="469900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Bitwise OR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|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|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or, ori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445857"/>
                  </a:ext>
                </a:extLst>
              </a:tr>
              <a:tr h="471488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Bitwise NOT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~</a:t>
                      </a:r>
                      <a:endParaRPr kumimoji="0" lang="en-AU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~</a:t>
                      </a:r>
                      <a:endParaRPr kumimoji="0" lang="en-AU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nor</a:t>
                      </a:r>
                      <a:endParaRPr kumimoji="0" lang="en-AU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994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714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err="1" smtClean="0">
                <a:ea typeface="굴림" panose="020B0600000101010101" pitchFamily="50" charset="-127"/>
              </a:rPr>
              <a:t>shamt</a:t>
            </a:r>
            <a:r>
              <a:rPr lang="en-US" altLang="ko-KR" dirty="0">
                <a:ea typeface="굴림" panose="020B0600000101010101" pitchFamily="50" charset="-127"/>
              </a:rPr>
              <a:t>: how many positions to shift 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Shift left logical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Shift left and fill with 0 bits</a:t>
            </a:r>
          </a:p>
          <a:p>
            <a:pPr lvl="1"/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sll</a:t>
            </a:r>
            <a:r>
              <a:rPr lang="en-US" altLang="ko-KR" dirty="0">
                <a:ea typeface="굴림" panose="020B0600000101010101" pitchFamily="50" charset="-127"/>
              </a:rPr>
              <a:t> by </a:t>
            </a:r>
            <a:r>
              <a:rPr lang="en-US" altLang="ko-KR" i="1" dirty="0" err="1">
                <a:ea typeface="굴림" panose="020B0600000101010101" pitchFamily="50" charset="-127"/>
              </a:rPr>
              <a:t>i</a:t>
            </a:r>
            <a:r>
              <a:rPr lang="en-US" altLang="ko-KR" dirty="0">
                <a:ea typeface="굴림" panose="020B0600000101010101" pitchFamily="50" charset="-127"/>
              </a:rPr>
              <a:t> bits multiplies by 2</a:t>
            </a:r>
            <a:r>
              <a:rPr lang="en-US" altLang="ko-KR" i="1" baseline="30000" dirty="0">
                <a:ea typeface="굴림" panose="020B0600000101010101" pitchFamily="50" charset="-127"/>
              </a:rPr>
              <a:t>i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Shift right logical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Shift right and fill with 0 bits</a:t>
            </a:r>
          </a:p>
          <a:p>
            <a:pPr lvl="1"/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srl</a:t>
            </a:r>
            <a:r>
              <a:rPr lang="en-US" altLang="ko-KR" dirty="0">
                <a:ea typeface="굴림" panose="020B0600000101010101" pitchFamily="50" charset="-127"/>
              </a:rPr>
              <a:t> by </a:t>
            </a:r>
            <a:r>
              <a:rPr lang="en-US" altLang="ko-KR" i="1" dirty="0" err="1">
                <a:ea typeface="굴림" panose="020B0600000101010101" pitchFamily="50" charset="-127"/>
              </a:rPr>
              <a:t>i</a:t>
            </a:r>
            <a:r>
              <a:rPr lang="en-US" altLang="ko-KR" dirty="0">
                <a:ea typeface="굴림" panose="020B0600000101010101" pitchFamily="50" charset="-127"/>
              </a:rPr>
              <a:t> bits divides by 2</a:t>
            </a:r>
            <a:r>
              <a:rPr lang="en-US" altLang="ko-KR" i="1" baseline="30000" dirty="0">
                <a:ea typeface="굴림" panose="020B0600000101010101" pitchFamily="50" charset="-127"/>
              </a:rPr>
              <a:t>i</a:t>
            </a:r>
            <a:r>
              <a:rPr lang="en-US" altLang="ko-KR" dirty="0">
                <a:ea typeface="굴림" panose="020B0600000101010101" pitchFamily="50" charset="-127"/>
              </a:rPr>
              <a:t> (unsigned only)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Shift Operations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29</a:t>
            </a:fld>
            <a:endParaRPr lang="ko-KR" alt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30922" y="1086557"/>
            <a:ext cx="6913563" cy="773112"/>
            <a:chOff x="703" y="981"/>
            <a:chExt cx="4355" cy="487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703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op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52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rs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20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rt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88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rd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56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shamt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4241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>
                  <a:ea typeface="굴림" panose="020B0600000101010101" pitchFamily="50" charset="-127"/>
                </a:rPr>
                <a:t>funct</a:t>
              </a:r>
              <a:endParaRPr lang="en-AU" altLang="ko-KR" sz="2000">
                <a:ea typeface="굴림" panose="020B0600000101010101" pitchFamily="50" charset="-127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6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424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6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5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5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01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5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69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>
                  <a:ea typeface="굴림" panose="020B0600000101010101" pitchFamily="50" charset="-127"/>
                </a:rPr>
                <a:t>5 bits</a:t>
              </a:r>
              <a:endParaRPr lang="en-AU" altLang="ko-KR" sz="1600">
                <a:ea typeface="굴림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90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There are many programming languages, but they usually fall into two categories</a:t>
            </a:r>
          </a:p>
          <a:p>
            <a:pPr lvl="1"/>
            <a:r>
              <a:rPr lang="en-US" altLang="ko-KR" dirty="0"/>
              <a:t>High-level languages</a:t>
            </a:r>
          </a:p>
          <a:p>
            <a:pPr lvl="2"/>
            <a:r>
              <a:rPr lang="en-US" altLang="ko-KR" dirty="0"/>
              <a:t>Usually machine independent</a:t>
            </a:r>
          </a:p>
          <a:p>
            <a:pPr lvl="2"/>
            <a:r>
              <a:rPr lang="en-US" altLang="ko-KR" dirty="0"/>
              <a:t>Instructions are often more expressive</a:t>
            </a:r>
          </a:p>
          <a:p>
            <a:pPr lvl="2"/>
            <a:r>
              <a:rPr lang="en-US" altLang="ko-KR" dirty="0"/>
              <a:t>C, C++, Fortran, Pascal, Basic</a:t>
            </a:r>
          </a:p>
          <a:p>
            <a:pPr lvl="1"/>
            <a:r>
              <a:rPr lang="en-US" altLang="ko-KR" dirty="0"/>
              <a:t>Low-level languages</a:t>
            </a:r>
          </a:p>
          <a:p>
            <a:pPr lvl="2"/>
            <a:r>
              <a:rPr lang="en-US" altLang="ko-KR" dirty="0"/>
              <a:t>Usually machine specific</a:t>
            </a:r>
          </a:p>
          <a:p>
            <a:pPr lvl="2"/>
            <a:r>
              <a:rPr lang="en-US" altLang="ko-KR" dirty="0"/>
              <a:t>Offer much finer-grained instructions that closely match the machine language of the target processor</a:t>
            </a:r>
          </a:p>
          <a:p>
            <a:pPr lvl="2"/>
            <a:r>
              <a:rPr lang="en-US" altLang="ko-KR" dirty="0"/>
              <a:t>Assembly languages for MIPS, x86, ARM, HP-PA</a:t>
            </a:r>
          </a:p>
          <a:p>
            <a:endParaRPr lang="en-US" altLang="ko-KR" dirty="0"/>
          </a:p>
          <a:p>
            <a:r>
              <a:rPr lang="en-US" altLang="ko-KR" dirty="0"/>
              <a:t>High-level languages will not be covered in this </a:t>
            </a:r>
            <a:r>
              <a:rPr lang="en-US" altLang="ko-KR" dirty="0" smtClean="0"/>
              <a:t>course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Programming languages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9510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Useful to mask bits in a word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Select some bits, clear others to 0</a:t>
            </a:r>
          </a:p>
          <a:p>
            <a:pPr>
              <a:spcBef>
                <a:spcPct val="50000"/>
              </a:spcBef>
              <a:spcAft>
                <a:spcPct val="30000"/>
              </a:spcAft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and $t0, $t1, $t2</a:t>
            </a:r>
            <a:endParaRPr lang="en-AU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AND Operations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30</a:t>
            </a:fld>
            <a:endParaRPr lang="ko-KR" altLang="en-US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824413" y="3408363"/>
            <a:ext cx="647700" cy="1604962"/>
          </a:xfrm>
          <a:prstGeom prst="rect">
            <a:avLst/>
          </a:prstGeom>
          <a:solidFill>
            <a:srgbClr val="9FCA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ko-K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924050" y="3403600"/>
            <a:ext cx="5203825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0000 0000 0000 0000 0000 1101 1100 0000</a:t>
            </a:r>
            <a:endParaRPr kumimoji="0" lang="en-AU" altLang="ko-KR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924050" y="3963988"/>
            <a:ext cx="5203825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0000 0000 0000 0000 0011 1100 0000 0000</a:t>
            </a:r>
            <a:endParaRPr kumimoji="0" lang="en-AU" altLang="ko-KR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287463" y="340360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2000" smtClean="0">
                <a:solidFill>
                  <a:srgbClr val="000000"/>
                </a:solidFill>
                <a:ea typeface="굴림" panose="020B0600000101010101" pitchFamily="50" charset="-127"/>
              </a:rPr>
              <a:t>$t2</a:t>
            </a:r>
            <a:endParaRPr lang="en-AU" altLang="ko-KR" sz="200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287463" y="39639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2000" smtClean="0">
                <a:solidFill>
                  <a:srgbClr val="000000"/>
                </a:solidFill>
                <a:ea typeface="굴림" panose="020B0600000101010101" pitchFamily="50" charset="-127"/>
              </a:rPr>
              <a:t>$t1</a:t>
            </a:r>
            <a:endParaRPr lang="en-AU" altLang="ko-KR" sz="200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924050" y="4611688"/>
            <a:ext cx="5203825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0000 0000 0000 0000 0000 1100 0000 0000</a:t>
            </a:r>
            <a:endParaRPr kumimoji="0" lang="en-AU" altLang="ko-KR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287463" y="461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2000" smtClean="0">
                <a:solidFill>
                  <a:srgbClr val="000000"/>
                </a:solidFill>
                <a:ea typeface="굴림" panose="020B0600000101010101" pitchFamily="50" charset="-127"/>
              </a:rPr>
              <a:t>$t0</a:t>
            </a:r>
            <a:endParaRPr lang="en-AU" altLang="ko-KR" sz="200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94871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Useful to include bits in a word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Set some bits to 1, leave others unchanged</a:t>
            </a:r>
          </a:p>
          <a:p>
            <a:pPr>
              <a:spcBef>
                <a:spcPct val="50000"/>
              </a:spcBef>
              <a:spcAft>
                <a:spcPct val="30000"/>
              </a:spcAft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or $t0, $t1, $t2</a:t>
            </a:r>
            <a:endParaRPr lang="en-AU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OR Operations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31</a:t>
            </a:fld>
            <a:endParaRPr lang="ko-KR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859338" y="3408363"/>
            <a:ext cx="612775" cy="1604962"/>
          </a:xfrm>
          <a:prstGeom prst="rect">
            <a:avLst/>
          </a:prstGeom>
          <a:solidFill>
            <a:srgbClr val="9FCA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ko-K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24050" y="3403600"/>
            <a:ext cx="5203825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0000 0000 0000 0000 0000 1101 1100 0000</a:t>
            </a:r>
            <a:endParaRPr kumimoji="0" lang="en-AU" altLang="ko-KR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924050" y="3963988"/>
            <a:ext cx="5203825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0000 0000 0000 0000 0011 1100 0000 0000</a:t>
            </a:r>
            <a:endParaRPr kumimoji="0" lang="en-AU" altLang="ko-KR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287463" y="340360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2000" smtClean="0">
                <a:solidFill>
                  <a:srgbClr val="000000"/>
                </a:solidFill>
                <a:ea typeface="굴림" panose="020B0600000101010101" pitchFamily="50" charset="-127"/>
              </a:rPr>
              <a:t>$t2</a:t>
            </a:r>
            <a:endParaRPr lang="en-AU" altLang="ko-KR" sz="200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287463" y="39639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2000" smtClean="0">
                <a:solidFill>
                  <a:srgbClr val="000000"/>
                </a:solidFill>
                <a:ea typeface="굴림" panose="020B0600000101010101" pitchFamily="50" charset="-127"/>
              </a:rPr>
              <a:t>$t1</a:t>
            </a:r>
            <a:endParaRPr lang="en-AU" altLang="ko-KR" sz="200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924050" y="4611688"/>
            <a:ext cx="5203825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0000 0000 0000 0000 0011 1101 1100 0000</a:t>
            </a:r>
            <a:endParaRPr kumimoji="0" lang="en-AU" altLang="ko-KR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287463" y="461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2000" smtClean="0">
                <a:solidFill>
                  <a:srgbClr val="000000"/>
                </a:solidFill>
                <a:ea typeface="굴림" panose="020B0600000101010101" pitchFamily="50" charset="-127"/>
              </a:rPr>
              <a:t>$t0</a:t>
            </a:r>
            <a:endParaRPr lang="en-AU" altLang="ko-KR" sz="200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0412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Useful to invert bits in a word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Change 0 to 1, and 1 to 0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MIPS has NOR 3-operand instruction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 NOR b == NOT ( a OR b )</a:t>
            </a:r>
          </a:p>
          <a:p>
            <a:pPr>
              <a:spcBef>
                <a:spcPct val="50000"/>
              </a:spcBef>
              <a:spcAft>
                <a:spcPct val="30000"/>
              </a:spcAft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nor $t0, $t1, $zero</a:t>
            </a:r>
            <a:endParaRPr lang="en-AU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NOT Operations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32</a:t>
            </a:fld>
            <a:endParaRPr lang="ko-KR" alt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908492" y="4908989"/>
            <a:ext cx="5203825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0000 0000 0000 0000 0011 1100 0000 0000</a:t>
            </a:r>
            <a:endParaRPr kumimoji="0" lang="en-AU" altLang="ko-KR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271905" y="4908989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2000" smtClean="0">
                <a:solidFill>
                  <a:srgbClr val="000000"/>
                </a:solidFill>
                <a:ea typeface="굴림" panose="020B0600000101010101" pitchFamily="50" charset="-127"/>
              </a:rPr>
              <a:t>$t1</a:t>
            </a:r>
            <a:endParaRPr lang="en-AU" altLang="ko-KR" sz="200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908492" y="5556689"/>
            <a:ext cx="5203825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1111 1111 1111 1111 1100 0011 1111 1111</a:t>
            </a:r>
            <a:endParaRPr kumimoji="0" lang="en-AU" altLang="ko-KR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271905" y="5556689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2000" smtClean="0">
                <a:solidFill>
                  <a:srgbClr val="000000"/>
                </a:solidFill>
                <a:ea typeface="굴림" panose="020B0600000101010101" pitchFamily="50" charset="-127"/>
              </a:rPr>
              <a:t>$t0</a:t>
            </a:r>
            <a:endParaRPr lang="en-AU" altLang="ko-KR" sz="200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  <p:sp>
        <p:nvSpPr>
          <p:cNvPr id="14" name="AutoShape 8"/>
          <p:cNvSpPr>
            <a:spLocks/>
          </p:cNvSpPr>
          <p:nvPr/>
        </p:nvSpPr>
        <p:spPr bwMode="auto">
          <a:xfrm>
            <a:off x="6245856" y="3699010"/>
            <a:ext cx="2084388" cy="609600"/>
          </a:xfrm>
          <a:prstGeom prst="borderCallout1">
            <a:avLst>
              <a:gd name="adj1" fmla="val 18750"/>
              <a:gd name="adj2" fmla="val -3657"/>
              <a:gd name="adj3" fmla="val 26301"/>
              <a:gd name="adj4" fmla="val -75477"/>
            </a:avLst>
          </a:prstGeom>
          <a:solidFill>
            <a:srgbClr val="9FCAD3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Register 0: always read as zero</a:t>
            </a:r>
            <a:endParaRPr kumimoji="0" lang="en-AU" altLang="ko-K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9074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Branch to a labeled instruction if a condition is true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Otherwise, continue sequentially</a:t>
            </a:r>
          </a:p>
          <a:p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beq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rs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L1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if (</a:t>
            </a:r>
            <a:r>
              <a:rPr lang="en-US" altLang="ko-KR" dirty="0" err="1">
                <a:ea typeface="굴림" panose="020B0600000101010101" pitchFamily="50" charset="-127"/>
              </a:rPr>
              <a:t>rs</a:t>
            </a:r>
            <a:r>
              <a:rPr lang="en-US" altLang="ko-KR" dirty="0">
                <a:ea typeface="굴림" panose="020B0600000101010101" pitchFamily="50" charset="-127"/>
              </a:rPr>
              <a:t> == </a:t>
            </a:r>
            <a:r>
              <a:rPr lang="en-US" altLang="ko-KR" dirty="0" err="1">
                <a:ea typeface="굴림" panose="020B0600000101010101" pitchFamily="50" charset="-127"/>
              </a:rPr>
              <a:t>rt</a:t>
            </a:r>
            <a:r>
              <a:rPr lang="en-US" altLang="ko-KR" dirty="0">
                <a:ea typeface="굴림" panose="020B0600000101010101" pitchFamily="50" charset="-127"/>
              </a:rPr>
              <a:t>) branch to instruction labeled L1;</a:t>
            </a:r>
          </a:p>
          <a:p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bne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rs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L1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if (</a:t>
            </a:r>
            <a:r>
              <a:rPr lang="en-US" altLang="ko-KR" dirty="0" err="1">
                <a:ea typeface="굴림" panose="020B0600000101010101" pitchFamily="50" charset="-127"/>
              </a:rPr>
              <a:t>rs</a:t>
            </a:r>
            <a:r>
              <a:rPr lang="en-US" altLang="ko-KR" dirty="0">
                <a:ea typeface="굴림" panose="020B0600000101010101" pitchFamily="50" charset="-127"/>
              </a:rPr>
              <a:t> != </a:t>
            </a:r>
            <a:r>
              <a:rPr lang="en-US" altLang="ko-KR" dirty="0" err="1">
                <a:ea typeface="굴림" panose="020B0600000101010101" pitchFamily="50" charset="-127"/>
              </a:rPr>
              <a:t>rt</a:t>
            </a:r>
            <a:r>
              <a:rPr lang="en-US" altLang="ko-KR" dirty="0">
                <a:ea typeface="굴림" panose="020B0600000101010101" pitchFamily="50" charset="-127"/>
              </a:rPr>
              <a:t>) branch to instruction labeled L1;</a:t>
            </a:r>
          </a:p>
          <a:p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j L1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unconditional jump to instruction labeled L1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Conditional Operations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7124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C code:</a:t>
            </a:r>
          </a:p>
          <a:p>
            <a:pPr>
              <a:spcBef>
                <a:spcPct val="50000"/>
              </a:spcBef>
              <a:spcAft>
                <a:spcPct val="30000"/>
              </a:spcAft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if (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==j) f =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g+h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;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else f = g-h;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f, g, … in $s0, $s1, …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Compiled MIPS code:</a:t>
            </a:r>
          </a:p>
          <a:p>
            <a:pPr>
              <a:spcBef>
                <a:spcPct val="50000"/>
              </a:spcBef>
              <a:spcAft>
                <a:spcPct val="30000"/>
              </a:spcAft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  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bne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$s3, $s4, Else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add $s0, $s1, $s2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j   Exit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Else: sub $s0, $s1, $s2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Exit: …</a:t>
            </a:r>
            <a:endParaRPr lang="en-AU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Compiling If Statements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34</a:t>
            </a:fld>
            <a:endParaRPr lang="ko-KR" altLang="en-US" dirty="0"/>
          </a:p>
        </p:txBody>
      </p:sp>
      <p:sp>
        <p:nvSpPr>
          <p:cNvPr id="7" name="AutoShape 5"/>
          <p:cNvSpPr>
            <a:spLocks/>
          </p:cNvSpPr>
          <p:nvPr/>
        </p:nvSpPr>
        <p:spPr bwMode="auto">
          <a:xfrm>
            <a:off x="2807493" y="5831993"/>
            <a:ext cx="3529013" cy="403225"/>
          </a:xfrm>
          <a:prstGeom prst="borderCallout1">
            <a:avLst>
              <a:gd name="adj1" fmla="val 28347"/>
              <a:gd name="adj2" fmla="val -2157"/>
              <a:gd name="adj3" fmla="val -57875"/>
              <a:gd name="adj4" fmla="val -38958"/>
            </a:avLst>
          </a:prstGeom>
          <a:solidFill>
            <a:srgbClr val="9FCAD3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Assembler calculates addresses</a:t>
            </a:r>
          </a:p>
        </p:txBody>
      </p:sp>
      <p:pic>
        <p:nvPicPr>
          <p:cNvPr id="8" name="Picture 6" descr="f02-09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257975"/>
            <a:ext cx="4360438" cy="265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4892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C code:</a:t>
            </a:r>
          </a:p>
          <a:p>
            <a:pPr>
              <a:spcBef>
                <a:spcPct val="50000"/>
              </a:spcBef>
              <a:spcAft>
                <a:spcPct val="30000"/>
              </a:spcAft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while (save[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] == k)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+= 1;</a:t>
            </a:r>
          </a:p>
          <a:p>
            <a:pPr lvl="1"/>
            <a:r>
              <a:rPr lang="en-US" altLang="ko-KR" dirty="0" err="1">
                <a:ea typeface="굴림" panose="020B0600000101010101" pitchFamily="50" charset="-127"/>
              </a:rPr>
              <a:t>i</a:t>
            </a:r>
            <a:r>
              <a:rPr lang="en-US" altLang="ko-KR" dirty="0">
                <a:ea typeface="굴림" panose="020B0600000101010101" pitchFamily="50" charset="-127"/>
              </a:rPr>
              <a:t> in $s3, k in $s5, address of save in $s6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Compiled MIPS code:</a:t>
            </a:r>
          </a:p>
          <a:p>
            <a:pPr>
              <a:spcBef>
                <a:spcPct val="50000"/>
              </a:spcBef>
              <a:spcAft>
                <a:spcPct val="30000"/>
              </a:spcAft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Loop: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sll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$t1, $s3, 2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add  $t1, $t1, $s6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$t0, 0($t1)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bne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$t0, $s5, Exit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$s3, $s3, 1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j    Loop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Exit: …</a:t>
            </a:r>
            <a:endParaRPr lang="en-AU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Compiling Loop Statements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41994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A basic block is a sequence of instructions with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No embedded branches (except at end)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No branch targets (except at beginning)</a:t>
            </a:r>
            <a:endParaRPr lang="en-AU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ea typeface="굴림" panose="020B0600000101010101" pitchFamily="50" charset="-127"/>
              </a:rPr>
              <a:t>A compiler identifies basic blocks for optimization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An advanced processor can accelerate execution of basic blocks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Basic Blocks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36</a:t>
            </a:fld>
            <a:endParaRPr lang="ko-KR" altLang="en-US" dirty="0"/>
          </a:p>
        </p:txBody>
      </p:sp>
      <p:grpSp>
        <p:nvGrpSpPr>
          <p:cNvPr id="22" name="Group 4"/>
          <p:cNvGrpSpPr>
            <a:grpSpLocks/>
          </p:cNvGrpSpPr>
          <p:nvPr/>
        </p:nvGrpSpPr>
        <p:grpSpPr bwMode="auto">
          <a:xfrm>
            <a:off x="2916238" y="3971816"/>
            <a:ext cx="3311525" cy="2592387"/>
            <a:chOff x="1429" y="2296"/>
            <a:chExt cx="2086" cy="1633"/>
          </a:xfrm>
        </p:grpSpPr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791" y="2614"/>
              <a:ext cx="1270" cy="136"/>
            </a:xfrm>
            <a:prstGeom prst="rect">
              <a:avLst/>
            </a:prstGeom>
            <a:solidFill>
              <a:srgbClr val="9FCA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791" y="2750"/>
              <a:ext cx="1270" cy="136"/>
            </a:xfrm>
            <a:prstGeom prst="rect">
              <a:avLst/>
            </a:prstGeom>
            <a:solidFill>
              <a:srgbClr val="9FCA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791" y="2886"/>
              <a:ext cx="1270" cy="136"/>
            </a:xfrm>
            <a:prstGeom prst="rect">
              <a:avLst/>
            </a:prstGeom>
            <a:solidFill>
              <a:srgbClr val="9FCA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791" y="3022"/>
              <a:ext cx="1270" cy="136"/>
            </a:xfrm>
            <a:prstGeom prst="rect">
              <a:avLst/>
            </a:prstGeom>
            <a:solidFill>
              <a:srgbClr val="9FCA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791" y="3158"/>
              <a:ext cx="1270" cy="136"/>
            </a:xfrm>
            <a:prstGeom prst="rect">
              <a:avLst/>
            </a:prstGeom>
            <a:solidFill>
              <a:srgbClr val="9FCA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791" y="3294"/>
              <a:ext cx="1270" cy="136"/>
            </a:xfrm>
            <a:prstGeom prst="rect">
              <a:avLst/>
            </a:prstGeom>
            <a:solidFill>
              <a:srgbClr val="9FCA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791" y="3430"/>
              <a:ext cx="1270" cy="136"/>
            </a:xfrm>
            <a:prstGeom prst="rect">
              <a:avLst/>
            </a:prstGeom>
            <a:solidFill>
              <a:srgbClr val="9FCA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2426" y="2296"/>
              <a:ext cx="0" cy="3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2426" y="2614"/>
              <a:ext cx="0" cy="9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2426" y="3521"/>
              <a:ext cx="0" cy="4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426" y="3521"/>
              <a:ext cx="108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4" name="Line 16"/>
            <p:cNvSpPr>
              <a:spLocks noChangeShapeType="1"/>
            </p:cNvSpPr>
            <p:nvPr/>
          </p:nvSpPr>
          <p:spPr bwMode="auto">
            <a:xfrm>
              <a:off x="1429" y="2659"/>
              <a:ext cx="3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5" name="Rectangle 17"/>
            <p:cNvSpPr>
              <a:spLocks noChangeArrowheads="1"/>
            </p:cNvSpPr>
            <p:nvPr/>
          </p:nvSpPr>
          <p:spPr bwMode="auto">
            <a:xfrm>
              <a:off x="1791" y="2478"/>
              <a:ext cx="1270" cy="1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6" name="Rectangle 18"/>
            <p:cNvSpPr>
              <a:spLocks noChangeArrowheads="1"/>
            </p:cNvSpPr>
            <p:nvPr/>
          </p:nvSpPr>
          <p:spPr bwMode="auto">
            <a:xfrm>
              <a:off x="1791" y="2341"/>
              <a:ext cx="1270" cy="1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7" name="Rectangle 19"/>
            <p:cNvSpPr>
              <a:spLocks noChangeArrowheads="1"/>
            </p:cNvSpPr>
            <p:nvPr/>
          </p:nvSpPr>
          <p:spPr bwMode="auto">
            <a:xfrm>
              <a:off x="1791" y="3566"/>
              <a:ext cx="1270" cy="1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1791" y="3702"/>
              <a:ext cx="1270" cy="1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84551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Set result to 1 if a condition is true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Otherwise, set to 0</a:t>
            </a:r>
          </a:p>
          <a:p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rd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rs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rt</a:t>
            </a:r>
            <a:endParaRPr lang="en-US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if (</a:t>
            </a:r>
            <a:r>
              <a:rPr lang="en-US" altLang="ko-KR" dirty="0" err="1">
                <a:ea typeface="굴림" panose="020B0600000101010101" pitchFamily="50" charset="-127"/>
              </a:rPr>
              <a:t>rs</a:t>
            </a:r>
            <a:r>
              <a:rPr lang="en-US" altLang="ko-KR" dirty="0">
                <a:ea typeface="굴림" panose="020B0600000101010101" pitchFamily="50" charset="-127"/>
              </a:rPr>
              <a:t> &lt; </a:t>
            </a:r>
            <a:r>
              <a:rPr lang="en-US" altLang="ko-KR" dirty="0" err="1">
                <a:ea typeface="굴림" panose="020B0600000101010101" pitchFamily="50" charset="-127"/>
              </a:rPr>
              <a:t>rt</a:t>
            </a:r>
            <a:r>
              <a:rPr lang="en-US" altLang="ko-KR" dirty="0">
                <a:ea typeface="굴림" panose="020B0600000101010101" pitchFamily="50" charset="-127"/>
              </a:rPr>
              <a:t>) </a:t>
            </a:r>
            <a:r>
              <a:rPr lang="en-US" altLang="ko-KR" dirty="0" err="1">
                <a:ea typeface="굴림" panose="020B0600000101010101" pitchFamily="50" charset="-127"/>
              </a:rPr>
              <a:t>rd</a:t>
            </a:r>
            <a:r>
              <a:rPr lang="en-US" altLang="ko-KR" dirty="0">
                <a:ea typeface="굴림" panose="020B0600000101010101" pitchFamily="50" charset="-127"/>
              </a:rPr>
              <a:t> = 1; else </a:t>
            </a:r>
            <a:r>
              <a:rPr lang="en-US" altLang="ko-KR" dirty="0" err="1">
                <a:ea typeface="굴림" panose="020B0600000101010101" pitchFamily="50" charset="-127"/>
              </a:rPr>
              <a:t>rd</a:t>
            </a:r>
            <a:r>
              <a:rPr lang="en-US" altLang="ko-KR" dirty="0">
                <a:ea typeface="굴림" panose="020B0600000101010101" pitchFamily="50" charset="-127"/>
              </a:rPr>
              <a:t> = 0;</a:t>
            </a:r>
          </a:p>
          <a:p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slti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rs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constant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if (</a:t>
            </a:r>
            <a:r>
              <a:rPr lang="en-US" altLang="ko-KR" dirty="0" err="1">
                <a:ea typeface="굴림" panose="020B0600000101010101" pitchFamily="50" charset="-127"/>
              </a:rPr>
              <a:t>rs</a:t>
            </a:r>
            <a:r>
              <a:rPr lang="en-US" altLang="ko-KR" dirty="0">
                <a:ea typeface="굴림" panose="020B0600000101010101" pitchFamily="50" charset="-127"/>
              </a:rPr>
              <a:t> &lt; constant) </a:t>
            </a:r>
            <a:r>
              <a:rPr lang="en-US" altLang="ko-KR" dirty="0" err="1">
                <a:ea typeface="굴림" panose="020B0600000101010101" pitchFamily="50" charset="-127"/>
              </a:rPr>
              <a:t>rt</a:t>
            </a:r>
            <a:r>
              <a:rPr lang="en-US" altLang="ko-KR" dirty="0">
                <a:ea typeface="굴림" panose="020B0600000101010101" pitchFamily="50" charset="-127"/>
              </a:rPr>
              <a:t> = 1; else </a:t>
            </a:r>
            <a:r>
              <a:rPr lang="en-US" altLang="ko-KR" dirty="0" err="1">
                <a:ea typeface="굴림" panose="020B0600000101010101" pitchFamily="50" charset="-127"/>
              </a:rPr>
              <a:t>rt</a:t>
            </a:r>
            <a:r>
              <a:rPr lang="en-US" altLang="ko-KR" dirty="0">
                <a:ea typeface="굴림" panose="020B0600000101010101" pitchFamily="50" charset="-127"/>
              </a:rPr>
              <a:t> = 0;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Use in combination with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beq</a:t>
            </a:r>
            <a:r>
              <a:rPr lang="en-US" altLang="ko-KR" dirty="0">
                <a:ea typeface="굴림" panose="020B0600000101010101" pitchFamily="50" charset="-127"/>
              </a:rPr>
              <a:t>,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bne</a:t>
            </a:r>
            <a:endParaRPr lang="en-US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pPr lvl="1">
              <a:buNone/>
            </a:pPr>
            <a:r>
              <a:rPr lang="en-US" altLang="ko-KR" dirty="0"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$t0, $s1, $s2  # if ($s1 &lt; $s2)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bne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$t0, $zero, L  #   branch to L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More Conditional Operations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43402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Why not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blt</a:t>
            </a:r>
            <a:r>
              <a:rPr lang="en-US" altLang="ko-KR" dirty="0">
                <a:ea typeface="굴림" panose="020B0600000101010101" pitchFamily="50" charset="-127"/>
              </a:rPr>
              <a:t>,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bge</a:t>
            </a:r>
            <a:r>
              <a:rPr lang="en-US" altLang="ko-KR" dirty="0">
                <a:ea typeface="굴림" panose="020B0600000101010101" pitchFamily="50" charset="-127"/>
              </a:rPr>
              <a:t>, </a:t>
            </a:r>
            <a:r>
              <a:rPr lang="en-US" altLang="ko-KR" dirty="0" err="1">
                <a:ea typeface="굴림" panose="020B0600000101010101" pitchFamily="50" charset="-127"/>
              </a:rPr>
              <a:t>etc</a:t>
            </a:r>
            <a:r>
              <a:rPr lang="en-US" altLang="ko-KR" dirty="0">
                <a:ea typeface="굴림" panose="020B0600000101010101" pitchFamily="50" charset="-127"/>
              </a:rPr>
              <a:t>?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Hardware for &lt;, ≥, … slower than =, ≠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Combining with branch involves more work per instruction, requiring a slower clock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All instructions penalized!</a:t>
            </a:r>
          </a:p>
          <a:p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beq</a:t>
            </a:r>
            <a:r>
              <a:rPr lang="en-US" altLang="ko-KR" dirty="0">
                <a:ea typeface="굴림" panose="020B0600000101010101" pitchFamily="50" charset="-127"/>
              </a:rPr>
              <a:t> and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bne</a:t>
            </a:r>
            <a:r>
              <a:rPr lang="en-US" altLang="ko-KR" dirty="0">
                <a:ea typeface="굴림" panose="020B0600000101010101" pitchFamily="50" charset="-127"/>
              </a:rPr>
              <a:t> are the common case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This is a good design compromise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Branch Instruction Design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8282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AU" altLang="ko-KR" dirty="0">
                <a:ea typeface="굴림" panose="020B0600000101010101" pitchFamily="50" charset="-127"/>
              </a:rPr>
              <a:t>Signed comparison: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slt</a:t>
            </a:r>
            <a:r>
              <a:rPr lang="en-AU" altLang="ko-KR" dirty="0">
                <a:ea typeface="굴림" panose="020B0600000101010101" pitchFamily="50" charset="-127"/>
              </a:rPr>
              <a:t>,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slti</a:t>
            </a:r>
            <a:endParaRPr lang="en-AU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r>
              <a:rPr lang="en-AU" altLang="ko-KR" dirty="0">
                <a:ea typeface="굴림" panose="020B0600000101010101" pitchFamily="50" charset="-127"/>
              </a:rPr>
              <a:t>Unsigned comparison: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sltu</a:t>
            </a:r>
            <a:r>
              <a:rPr lang="en-AU" altLang="ko-KR" dirty="0">
                <a:ea typeface="굴림" panose="020B0600000101010101" pitchFamily="50" charset="-127"/>
              </a:rPr>
              <a:t>,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sltui</a:t>
            </a:r>
            <a:endParaRPr lang="en-AU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r>
              <a:rPr lang="en-AU" altLang="ko-KR" dirty="0">
                <a:ea typeface="굴림" panose="020B0600000101010101" pitchFamily="50" charset="-127"/>
              </a:rPr>
              <a:t>Example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$s0 = 1111 1111 1111 1111 1111 1111 1111 1111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$s1 = 0000 0000 0000 0000 0000 0000 0000 0001</a:t>
            </a:r>
          </a:p>
          <a:p>
            <a:pPr lvl="1"/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slt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$t0, $s0, $s1  # signed</a:t>
            </a:r>
          </a:p>
          <a:p>
            <a:pPr lvl="2"/>
            <a:r>
              <a:rPr lang="en-AU" altLang="ko-KR" dirty="0">
                <a:ea typeface="굴림" panose="020B0600000101010101" pitchFamily="50" charset="-127"/>
                <a:cs typeface="Arial" panose="020B0604020202020204" pitchFamily="34" charset="0"/>
              </a:rPr>
              <a:t>–1 &lt; +1 </a:t>
            </a:r>
            <a:r>
              <a:rPr lang="en-AU" altLang="ko-KR" dirty="0">
                <a:ea typeface="굴림" panose="020B0600000101010101" pitchFamily="50" charset="-127"/>
                <a:cs typeface="Arial" panose="020B0604020202020204" pitchFamily="34" charset="0"/>
                <a:sym typeface="Symbol" panose="05050102010706020507" pitchFamily="18" charset="2"/>
              </a:rPr>
              <a:t> $t0 = 1</a:t>
            </a:r>
          </a:p>
          <a:p>
            <a:pPr lvl="1"/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  <a:cs typeface="Arial" panose="020B0604020202020204" pitchFamily="34" charset="0"/>
                <a:sym typeface="Symbol" panose="05050102010706020507" pitchFamily="18" charset="2"/>
              </a:rPr>
              <a:t>sltu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  <a:cs typeface="Arial" panose="020B0604020202020204" pitchFamily="34" charset="0"/>
                <a:sym typeface="Symbol" panose="05050102010706020507" pitchFamily="18" charset="2"/>
              </a:rPr>
              <a:t> $t0, $s0, $s1  # unsigned</a:t>
            </a:r>
          </a:p>
          <a:p>
            <a:pPr lvl="2"/>
            <a:r>
              <a:rPr lang="en-US" altLang="ko-KR" dirty="0">
                <a:ea typeface="굴림" panose="020B0600000101010101" pitchFamily="50" charset="-127"/>
              </a:rPr>
              <a:t>+4,294,967,295 &gt; +1 </a:t>
            </a:r>
            <a:r>
              <a:rPr lang="en-AU" altLang="ko-KR" dirty="0">
                <a:ea typeface="굴림" panose="020B0600000101010101" pitchFamily="50" charset="-127"/>
                <a:cs typeface="Arial" panose="020B0604020202020204" pitchFamily="34" charset="0"/>
                <a:sym typeface="Symbol" panose="05050102010706020507" pitchFamily="18" charset="2"/>
              </a:rPr>
              <a:t> $t0 = 0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Signed vs. Unsigned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858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Text representation of the machine language</a:t>
            </a:r>
          </a:p>
          <a:p>
            <a:r>
              <a:rPr lang="en-US" altLang="ko-KR" dirty="0" smtClean="0"/>
              <a:t>One </a:t>
            </a:r>
            <a:r>
              <a:rPr lang="en-US" altLang="ko-KR" dirty="0"/>
              <a:t>statement represents one machine instruction</a:t>
            </a:r>
          </a:p>
          <a:p>
            <a:r>
              <a:rPr lang="en-US" altLang="ko-KR" dirty="0" smtClean="0"/>
              <a:t>Abstraction-layer </a:t>
            </a:r>
            <a:r>
              <a:rPr lang="en-US" altLang="ko-KR" dirty="0"/>
              <a:t>between high-level programs and machine code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Assembly languages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612185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Steps required</a:t>
            </a:r>
          </a:p>
          <a:p>
            <a:pPr lvl="1"/>
            <a:r>
              <a:rPr lang="en-US" altLang="ko-KR" dirty="0"/>
              <a:t>Place parameters in registers</a:t>
            </a:r>
          </a:p>
          <a:p>
            <a:pPr lvl="1"/>
            <a:r>
              <a:rPr lang="en-US" altLang="ko-KR" dirty="0"/>
              <a:t>Transfer control to procedure</a:t>
            </a:r>
          </a:p>
          <a:p>
            <a:pPr lvl="1"/>
            <a:r>
              <a:rPr lang="en-US" altLang="ko-KR" dirty="0"/>
              <a:t>Acquire storage for procedure</a:t>
            </a:r>
          </a:p>
          <a:p>
            <a:pPr lvl="1"/>
            <a:r>
              <a:rPr lang="en-US" altLang="ko-KR" dirty="0"/>
              <a:t>Perform procedure’s operations</a:t>
            </a:r>
          </a:p>
          <a:p>
            <a:pPr lvl="1"/>
            <a:r>
              <a:rPr lang="en-US" altLang="ko-KR" dirty="0"/>
              <a:t>Place result in register for caller</a:t>
            </a:r>
          </a:p>
          <a:p>
            <a:pPr lvl="1"/>
            <a:r>
              <a:rPr lang="en-US" altLang="ko-KR" dirty="0"/>
              <a:t>Return to place of call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Procedure Calling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84389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$a0 – $a3: arguments (</a:t>
            </a:r>
            <a:r>
              <a:rPr lang="en-US" altLang="ko-KR" dirty="0" err="1">
                <a:ea typeface="굴림" panose="020B0600000101010101" pitchFamily="50" charset="-127"/>
              </a:rPr>
              <a:t>reg’s</a:t>
            </a:r>
            <a:r>
              <a:rPr lang="en-US" altLang="ko-KR" dirty="0">
                <a:ea typeface="굴림" panose="020B0600000101010101" pitchFamily="50" charset="-127"/>
              </a:rPr>
              <a:t> 4 – 7)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$v0, $v1: result values (</a:t>
            </a:r>
            <a:r>
              <a:rPr lang="en-US" altLang="ko-KR" dirty="0" err="1">
                <a:ea typeface="굴림" panose="020B0600000101010101" pitchFamily="50" charset="-127"/>
              </a:rPr>
              <a:t>reg’s</a:t>
            </a:r>
            <a:r>
              <a:rPr lang="en-US" altLang="ko-KR" dirty="0">
                <a:ea typeface="굴림" panose="020B0600000101010101" pitchFamily="50" charset="-127"/>
              </a:rPr>
              <a:t> 2 and 3)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$t0 – $t9: temporaries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Can be overwritten by </a:t>
            </a:r>
            <a:r>
              <a:rPr lang="en-US" altLang="ko-KR" dirty="0" err="1">
                <a:ea typeface="굴림" panose="020B0600000101010101" pitchFamily="50" charset="-127"/>
              </a:rPr>
              <a:t>callee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ea typeface="굴림" panose="020B0600000101010101" pitchFamily="50" charset="-127"/>
              </a:rPr>
              <a:t>$s0 – $s7: saved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Must be saved/restored by </a:t>
            </a:r>
            <a:r>
              <a:rPr lang="en-US" altLang="ko-KR" dirty="0" err="1">
                <a:ea typeface="굴림" panose="020B0600000101010101" pitchFamily="50" charset="-127"/>
              </a:rPr>
              <a:t>callee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ea typeface="굴림" panose="020B0600000101010101" pitchFamily="50" charset="-127"/>
              </a:rPr>
              <a:t>$</a:t>
            </a:r>
            <a:r>
              <a:rPr lang="en-US" altLang="ko-KR" dirty="0" err="1">
                <a:ea typeface="굴림" panose="020B0600000101010101" pitchFamily="50" charset="-127"/>
              </a:rPr>
              <a:t>gp</a:t>
            </a:r>
            <a:r>
              <a:rPr lang="en-US" altLang="ko-KR" dirty="0">
                <a:ea typeface="굴림" panose="020B0600000101010101" pitchFamily="50" charset="-127"/>
              </a:rPr>
              <a:t>: global pointer for static data (</a:t>
            </a:r>
            <a:r>
              <a:rPr lang="en-US" altLang="ko-KR" dirty="0" err="1">
                <a:ea typeface="굴림" panose="020B0600000101010101" pitchFamily="50" charset="-127"/>
              </a:rPr>
              <a:t>reg</a:t>
            </a:r>
            <a:r>
              <a:rPr lang="en-US" altLang="ko-KR" dirty="0">
                <a:ea typeface="굴림" panose="020B0600000101010101" pitchFamily="50" charset="-127"/>
              </a:rPr>
              <a:t> 28)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$</a:t>
            </a:r>
            <a:r>
              <a:rPr lang="en-US" altLang="ko-KR" dirty="0" err="1">
                <a:ea typeface="굴림" panose="020B0600000101010101" pitchFamily="50" charset="-127"/>
              </a:rPr>
              <a:t>sp</a:t>
            </a:r>
            <a:r>
              <a:rPr lang="en-US" altLang="ko-KR" dirty="0">
                <a:ea typeface="굴림" panose="020B0600000101010101" pitchFamily="50" charset="-127"/>
              </a:rPr>
              <a:t>: stack pointer (</a:t>
            </a:r>
            <a:r>
              <a:rPr lang="en-US" altLang="ko-KR" dirty="0" err="1">
                <a:ea typeface="굴림" panose="020B0600000101010101" pitchFamily="50" charset="-127"/>
              </a:rPr>
              <a:t>reg</a:t>
            </a:r>
            <a:r>
              <a:rPr lang="en-US" altLang="ko-KR" dirty="0">
                <a:ea typeface="굴림" panose="020B0600000101010101" pitchFamily="50" charset="-127"/>
              </a:rPr>
              <a:t> 29)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$</a:t>
            </a:r>
            <a:r>
              <a:rPr lang="en-US" altLang="ko-KR" dirty="0" err="1">
                <a:ea typeface="굴림" panose="020B0600000101010101" pitchFamily="50" charset="-127"/>
              </a:rPr>
              <a:t>fp</a:t>
            </a:r>
            <a:r>
              <a:rPr lang="en-US" altLang="ko-KR" dirty="0">
                <a:ea typeface="굴림" panose="020B0600000101010101" pitchFamily="50" charset="-127"/>
              </a:rPr>
              <a:t>: frame pointer (</a:t>
            </a:r>
            <a:r>
              <a:rPr lang="en-US" altLang="ko-KR" dirty="0" err="1">
                <a:ea typeface="굴림" panose="020B0600000101010101" pitchFamily="50" charset="-127"/>
              </a:rPr>
              <a:t>reg</a:t>
            </a:r>
            <a:r>
              <a:rPr lang="en-US" altLang="ko-KR" dirty="0">
                <a:ea typeface="굴림" panose="020B0600000101010101" pitchFamily="50" charset="-127"/>
              </a:rPr>
              <a:t> 30)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$</a:t>
            </a:r>
            <a:r>
              <a:rPr lang="en-US" altLang="ko-KR" dirty="0" err="1">
                <a:ea typeface="굴림" panose="020B0600000101010101" pitchFamily="50" charset="-127"/>
              </a:rPr>
              <a:t>ra</a:t>
            </a:r>
            <a:r>
              <a:rPr lang="en-US" altLang="ko-KR" dirty="0">
                <a:ea typeface="굴림" panose="020B0600000101010101" pitchFamily="50" charset="-127"/>
              </a:rPr>
              <a:t>: return address (</a:t>
            </a:r>
            <a:r>
              <a:rPr lang="en-US" altLang="ko-KR" dirty="0" err="1">
                <a:ea typeface="굴림" panose="020B0600000101010101" pitchFamily="50" charset="-127"/>
              </a:rPr>
              <a:t>reg</a:t>
            </a:r>
            <a:r>
              <a:rPr lang="en-US" altLang="ko-KR" dirty="0">
                <a:ea typeface="굴림" panose="020B0600000101010101" pitchFamily="50" charset="-127"/>
              </a:rPr>
              <a:t> 31)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Register Usage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71384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Procedure call: jump and link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jal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ProcedureLabel</a:t>
            </a:r>
            <a:endParaRPr lang="en-US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Address of following instruction put in $</a:t>
            </a:r>
            <a:r>
              <a:rPr lang="en-US" altLang="ko-KR" dirty="0" err="1">
                <a:ea typeface="굴림" panose="020B0600000101010101" pitchFamily="50" charset="-127"/>
              </a:rPr>
              <a:t>ra</a:t>
            </a:r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Jumps to target address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Procedure return: jump register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jr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ra</a:t>
            </a:r>
            <a:endParaRPr lang="en-US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Copies $</a:t>
            </a:r>
            <a:r>
              <a:rPr lang="en-US" altLang="ko-KR" dirty="0" err="1">
                <a:ea typeface="굴림" panose="020B0600000101010101" pitchFamily="50" charset="-127"/>
              </a:rPr>
              <a:t>ra</a:t>
            </a:r>
            <a:r>
              <a:rPr lang="en-US" altLang="ko-KR" dirty="0">
                <a:ea typeface="굴림" panose="020B0600000101010101" pitchFamily="50" charset="-127"/>
              </a:rPr>
              <a:t> to program counter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Can also be used for computed jumps</a:t>
            </a:r>
          </a:p>
          <a:p>
            <a:pPr lvl="2"/>
            <a:r>
              <a:rPr lang="en-US" altLang="ko-KR" dirty="0">
                <a:ea typeface="굴림" panose="020B0600000101010101" pitchFamily="50" charset="-127"/>
              </a:rPr>
              <a:t>e.g., for case/switch statements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Procedure Call Instructions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23138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C code: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leaf_example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(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g, h,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j)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{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f;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f = (g + h) - (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+ j);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return f;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}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Arguments g, …, j in $a0, …, $a3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f in $s0 (hence, need to save $s0 on stack)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Result in $v0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Leaf Procedure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42559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380247" y="1323315"/>
            <a:ext cx="6835365" cy="4733453"/>
            <a:chOff x="711293" y="1798846"/>
            <a:chExt cx="7235825" cy="3876674"/>
          </a:xfrm>
        </p:grpSpPr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711293" y="2205246"/>
              <a:ext cx="5021263" cy="77470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711293" y="2979946"/>
              <a:ext cx="5021263" cy="1147763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711293" y="4127709"/>
              <a:ext cx="5021263" cy="366712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711293" y="1798846"/>
              <a:ext cx="5021263" cy="40640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711293" y="4494420"/>
              <a:ext cx="5021263" cy="785813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711293" y="5280233"/>
              <a:ext cx="5021263" cy="395287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5945281" y="2470360"/>
              <a:ext cx="200183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0" fontAlgn="base" latinLnBrk="0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ko-KR" sz="1800" smtClean="0">
                  <a:solidFill>
                    <a:srgbClr val="000000"/>
                  </a:solidFill>
                  <a:latin typeface="Tahoma" panose="020B0604030504040204" pitchFamily="34" charset="0"/>
                  <a:ea typeface="굴림" panose="020B0600000101010101" pitchFamily="50" charset="-127"/>
                </a:rPr>
                <a:t>Save $s0 on stack</a:t>
              </a:r>
              <a:endParaRPr lang="en-AU" altLang="ko-KR" sz="1800" smtClean="0">
                <a:solidFill>
                  <a:srgbClr val="000000"/>
                </a:solidFill>
                <a:latin typeface="Tahoma" panose="020B060403050404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5945281" y="3335546"/>
              <a:ext cx="176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0" fontAlgn="base" latinLnBrk="0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ko-KR" sz="1800" smtClean="0">
                  <a:solidFill>
                    <a:srgbClr val="000000"/>
                  </a:solidFill>
                  <a:latin typeface="Tahoma" panose="020B0604030504040204" pitchFamily="34" charset="0"/>
                  <a:ea typeface="굴림" panose="020B0600000101010101" pitchFamily="50" charset="-127"/>
                </a:rPr>
                <a:t>Procedure body</a:t>
              </a:r>
              <a:endParaRPr lang="en-AU" altLang="ko-KR" sz="1800" smtClean="0">
                <a:solidFill>
                  <a:srgbClr val="000000"/>
                </a:solidFill>
                <a:latin typeface="Tahoma" panose="020B060403050404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5945281" y="4703970"/>
              <a:ext cx="13747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0" fontAlgn="base" latinLnBrk="0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ko-KR" sz="1800" smtClean="0">
                  <a:solidFill>
                    <a:srgbClr val="000000"/>
                  </a:solidFill>
                  <a:latin typeface="Tahoma" panose="020B0604030504040204" pitchFamily="34" charset="0"/>
                  <a:ea typeface="굴림" panose="020B0600000101010101" pitchFamily="50" charset="-127"/>
                </a:rPr>
                <a:t>Restore $s0</a:t>
              </a:r>
              <a:endParaRPr lang="en-AU" altLang="ko-KR" sz="1800" smtClean="0">
                <a:solidFill>
                  <a:srgbClr val="000000"/>
                </a:solidFill>
                <a:latin typeface="Tahoma" panose="020B060403050404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5945281" y="4127707"/>
              <a:ext cx="8032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0" fontAlgn="base" latinLnBrk="0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ko-KR" sz="1800" dirty="0" smtClean="0">
                  <a:solidFill>
                    <a:srgbClr val="000000"/>
                  </a:solidFill>
                  <a:latin typeface="Tahoma" panose="020B0604030504040204" pitchFamily="34" charset="0"/>
                  <a:ea typeface="굴림" panose="020B0600000101010101" pitchFamily="50" charset="-127"/>
                </a:rPr>
                <a:t>Result</a:t>
              </a:r>
              <a:endParaRPr lang="en-AU" altLang="ko-KR" sz="1800" dirty="0" smtClean="0">
                <a:solidFill>
                  <a:srgbClr val="000000"/>
                </a:solidFill>
                <a:latin typeface="Tahoma" panose="020B060403050404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5935756" y="5280235"/>
              <a:ext cx="85883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0" fontAlgn="base" latinLnBrk="0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ko-KR" sz="1800" smtClean="0">
                  <a:solidFill>
                    <a:srgbClr val="000000"/>
                  </a:solidFill>
                  <a:latin typeface="Tahoma" panose="020B0604030504040204" pitchFamily="34" charset="0"/>
                  <a:ea typeface="굴림" panose="020B0600000101010101" pitchFamily="50" charset="-127"/>
                </a:rPr>
                <a:t>Return</a:t>
              </a:r>
              <a:endParaRPr lang="en-AU" altLang="ko-KR" sz="1800" smtClean="0">
                <a:solidFill>
                  <a:srgbClr val="000000"/>
                </a:solidFill>
                <a:latin typeface="Tahoma" panose="020B0604030504040204" pitchFamily="34" charset="0"/>
                <a:ea typeface="굴림" panose="020B0600000101010101" pitchFamily="50" charset="-127"/>
              </a:endParaRPr>
            </a:p>
          </p:txBody>
        </p:sp>
      </p:grpSp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MIPS code: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leaf_example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: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-4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sw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$s0, 0($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add  $t0, $a0, $a1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add  $t1, $a2, $a3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sub  $s0, $t0, $t1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add  $v0, $s0, $zero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$s0, 0($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4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jr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ra</a:t>
            </a:r>
            <a:endParaRPr lang="en-US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Leaf Procedure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049201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Procedures that call other procedures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For nested call, caller needs to save on the stack: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Its return address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Any arguments and temporaries needed after the call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Restore from the stack after the call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Non-Leaf Procedures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77803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 code: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fact (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n)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{ 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if (n &lt; 1) return f;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else return n * fact(n - 1);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}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Argument n in $a0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Result in $v0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Non-Leaf Procedure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80961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/>
        </p:nvGrpSpPr>
        <p:grpSpPr>
          <a:xfrm>
            <a:off x="386375" y="1269125"/>
            <a:ext cx="5996318" cy="4769536"/>
            <a:chOff x="386375" y="1269125"/>
            <a:chExt cx="7372350" cy="4429125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386375" y="1269125"/>
              <a:ext cx="7372350" cy="28575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386375" y="1554875"/>
              <a:ext cx="7372350" cy="822325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86375" y="2377200"/>
              <a:ext cx="7372350" cy="55245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386375" y="2929650"/>
              <a:ext cx="7372350" cy="83185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386375" y="3761500"/>
              <a:ext cx="7372350" cy="55245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386375" y="4313950"/>
              <a:ext cx="7372350" cy="81280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386375" y="5126750"/>
              <a:ext cx="7372350" cy="27305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386375" y="5399800"/>
              <a:ext cx="7372350" cy="29845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</p:grpSp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sz="4000" dirty="0">
                <a:ea typeface="굴림" panose="020B0600000101010101" pitchFamily="50" charset="-127"/>
              </a:rPr>
              <a:t>MIPS code: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fact: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-8     # adjust stack for 2 items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sw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ra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4($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# save return address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sw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$a0, 0($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# save argument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slti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$t0, $a0, 1      # test for n &lt; 1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beq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$t0, $zero, L1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$v0, $zero, 1    # if so, result is 1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8      #   pop 2 items from stack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jr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ra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     #   and return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L1: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$a0, $a0, -1     # else decrement n  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jal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fact             # recursive call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$a0, 0($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# restore original n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ra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4($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#   and return address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8      # pop 2 items from stack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mul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$v0, $a0, $v0    # multiply to get result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jr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ra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     # and return</a:t>
            </a:r>
          </a:p>
          <a:p>
            <a:pPr>
              <a:lnSpc>
                <a:spcPct val="170000"/>
              </a:lnSpc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Non-Leaf Procedure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7992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>
          <a:xfrm>
            <a:off x="201930" y="3882668"/>
            <a:ext cx="8740140" cy="2613831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Local </a:t>
            </a:r>
            <a:r>
              <a:rPr lang="en-US" altLang="ko-KR" dirty="0">
                <a:ea typeface="굴림" panose="020B0600000101010101" pitchFamily="50" charset="-127"/>
              </a:rPr>
              <a:t>data allocated by </a:t>
            </a:r>
            <a:r>
              <a:rPr lang="en-US" altLang="ko-KR" dirty="0" err="1">
                <a:ea typeface="굴림" panose="020B0600000101010101" pitchFamily="50" charset="-127"/>
              </a:rPr>
              <a:t>callee</a:t>
            </a:r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e.g., C automatic variables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Procedure frame (activation record)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Used by some compilers to manage stack storage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Local Data on the Stack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48</a:t>
            </a:fld>
            <a:endParaRPr lang="ko-KR" altLang="en-US" dirty="0"/>
          </a:p>
        </p:txBody>
      </p:sp>
      <p:pic>
        <p:nvPicPr>
          <p:cNvPr id="5" name="Picture 9" descr="f02-12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323" y="732157"/>
            <a:ext cx="6567487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6282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>
          <a:xfrm>
            <a:off x="205740" y="656846"/>
            <a:ext cx="5153911" cy="5578372"/>
          </a:xfrm>
        </p:spPr>
        <p:txBody>
          <a:bodyPr>
            <a:normAutofit lnSpcReduction="1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Text: program code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Static data: global variables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e.g., static variables in C, constant arrays and strings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$</a:t>
            </a:r>
            <a:r>
              <a:rPr lang="en-US" altLang="ko-KR" dirty="0" err="1">
                <a:ea typeface="굴림" panose="020B0600000101010101" pitchFamily="50" charset="-127"/>
              </a:rPr>
              <a:t>gp</a:t>
            </a:r>
            <a:r>
              <a:rPr lang="en-US" altLang="ko-KR" dirty="0">
                <a:ea typeface="굴림" panose="020B0600000101010101" pitchFamily="50" charset="-127"/>
              </a:rPr>
              <a:t> initialized to address allowing ±offsets into this segment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Dynamic data: heap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E.g., </a:t>
            </a:r>
            <a:r>
              <a:rPr lang="en-US" altLang="ko-KR" dirty="0" err="1">
                <a:ea typeface="굴림" panose="020B0600000101010101" pitchFamily="50" charset="-127"/>
              </a:rPr>
              <a:t>malloc</a:t>
            </a:r>
            <a:r>
              <a:rPr lang="en-US" altLang="ko-KR" dirty="0">
                <a:ea typeface="굴림" panose="020B0600000101010101" pitchFamily="50" charset="-127"/>
              </a:rPr>
              <a:t> in C, new in Java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Stack: automatic storage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Memory Layout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49</a:t>
            </a:fld>
            <a:endParaRPr lang="ko-KR" altLang="en-US" dirty="0"/>
          </a:p>
        </p:txBody>
      </p:sp>
      <p:pic>
        <p:nvPicPr>
          <p:cNvPr id="5" name="Picture 8" descr="f02-13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228" y="1880497"/>
            <a:ext cx="3736333" cy="296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12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The native language of the computer</a:t>
            </a:r>
          </a:p>
          <a:p>
            <a:r>
              <a:rPr lang="en-US" altLang="ko-KR" dirty="0"/>
              <a:t>Bit representation of machine operations to be executed by hardware</a:t>
            </a:r>
          </a:p>
          <a:p>
            <a:r>
              <a:rPr lang="en-US" altLang="ko-KR" dirty="0"/>
              <a:t>This course will focus on MIPS instructions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Machine languages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93982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Byte-encoded character sets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ASCII: 128 characters</a:t>
            </a:r>
          </a:p>
          <a:p>
            <a:pPr lvl="2"/>
            <a:r>
              <a:rPr lang="en-US" altLang="ko-KR" dirty="0">
                <a:ea typeface="굴림" panose="020B0600000101010101" pitchFamily="50" charset="-127"/>
              </a:rPr>
              <a:t>95 graphic, 33 control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Latin-1: 256 characters</a:t>
            </a:r>
          </a:p>
          <a:p>
            <a:pPr lvl="2"/>
            <a:r>
              <a:rPr lang="en-US" altLang="ko-KR" dirty="0">
                <a:ea typeface="굴림" panose="020B0600000101010101" pitchFamily="50" charset="-127"/>
              </a:rPr>
              <a:t>ASCII, +96 more graphic characters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Unicode: 32-bit character set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Used in Java, C++ wide characters, …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Most of the world’s alphabets, plus symbols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UTF-8, UTF-16: variable-length encodings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Character Data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261460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Could use bitwise operations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MIPS byte/</a:t>
            </a:r>
            <a:r>
              <a:rPr lang="en-US" altLang="ko-KR" dirty="0" err="1">
                <a:ea typeface="굴림" panose="020B0600000101010101" pitchFamily="50" charset="-127"/>
              </a:rPr>
              <a:t>halfword</a:t>
            </a:r>
            <a:r>
              <a:rPr lang="en-US" altLang="ko-KR" dirty="0">
                <a:ea typeface="굴림" panose="020B0600000101010101" pitchFamily="50" charset="-127"/>
              </a:rPr>
              <a:t> load/store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String processing is a common case</a:t>
            </a:r>
          </a:p>
          <a:p>
            <a:pPr>
              <a:buNone/>
            </a:pP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lb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rt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, offset(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rs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)     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lh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rt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, offset(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rs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Sign extend to 32 bits in </a:t>
            </a:r>
            <a:r>
              <a:rPr lang="en-US" altLang="ko-KR" dirty="0" err="1">
                <a:ea typeface="굴림" panose="020B0600000101010101" pitchFamily="50" charset="-127"/>
              </a:rPr>
              <a:t>rt</a:t>
            </a:r>
            <a:endParaRPr lang="en-US" altLang="ko-KR" dirty="0">
              <a:ea typeface="굴림" panose="020B0600000101010101" pitchFamily="50" charset="-127"/>
            </a:endParaRPr>
          </a:p>
          <a:p>
            <a:pPr>
              <a:buNone/>
            </a:pP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lbu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rt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, offset(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rs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)    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lhu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rt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, offset(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rs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Zero extend to 32 bits in </a:t>
            </a:r>
            <a:r>
              <a:rPr lang="en-US" altLang="ko-KR" dirty="0" err="1">
                <a:ea typeface="굴림" panose="020B0600000101010101" pitchFamily="50" charset="-127"/>
              </a:rPr>
              <a:t>rt</a:t>
            </a:r>
            <a:endParaRPr lang="en-US" altLang="ko-KR" dirty="0">
              <a:ea typeface="굴림" panose="020B0600000101010101" pitchFamily="50" charset="-127"/>
            </a:endParaRPr>
          </a:p>
          <a:p>
            <a:pPr>
              <a:buNone/>
            </a:pP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sb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rt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, offset(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rs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)     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sh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rt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, offset(</a:t>
            </a:r>
            <a:r>
              <a:rPr lang="en-US" altLang="ko-KR" sz="2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rs</a:t>
            </a:r>
            <a:r>
              <a:rPr lang="en-US" altLang="ko-KR" sz="2600" dirty="0">
                <a:latin typeface="Lucida Console" panose="020B0609040504020204" pitchFamily="49" charset="0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Store just rightmost byte/</a:t>
            </a:r>
            <a:r>
              <a:rPr lang="en-US" altLang="ko-KR" dirty="0" err="1">
                <a:ea typeface="굴림" panose="020B0600000101010101" pitchFamily="50" charset="-127"/>
              </a:rPr>
              <a:t>halfword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Byte/</a:t>
            </a:r>
            <a:r>
              <a:rPr lang="en-US" altLang="ko-KR" dirty="0" err="1">
                <a:ea typeface="굴림" panose="020B0600000101010101" pitchFamily="50" charset="-127"/>
              </a:rPr>
              <a:t>Halfword</a:t>
            </a:r>
            <a:r>
              <a:rPr lang="en-US" altLang="ko-KR" dirty="0">
                <a:ea typeface="굴림" panose="020B0600000101010101" pitchFamily="50" charset="-127"/>
              </a:rPr>
              <a:t> Operations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83616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C code (naïve):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Null-terminated string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void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strcpy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(char x[], char y[])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{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;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= 0;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while ((x[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]=y[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])!='\0')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+= 1;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}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Addresses of x, y in $a0, $a1</a:t>
            </a:r>
          </a:p>
          <a:p>
            <a:pPr lvl="1"/>
            <a:r>
              <a:rPr lang="en-US" altLang="ko-KR" dirty="0" err="1">
                <a:ea typeface="굴림" panose="020B0600000101010101" pitchFamily="50" charset="-127"/>
              </a:rPr>
              <a:t>i</a:t>
            </a:r>
            <a:r>
              <a:rPr lang="en-US" altLang="ko-KR" dirty="0">
                <a:ea typeface="굴림" panose="020B0600000101010101" pitchFamily="50" charset="-127"/>
              </a:rPr>
              <a:t> in $s0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String Copy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29211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/>
          <p:cNvGrpSpPr/>
          <p:nvPr/>
        </p:nvGrpSpPr>
        <p:grpSpPr>
          <a:xfrm>
            <a:off x="348747" y="1249943"/>
            <a:ext cx="7477125" cy="4191189"/>
            <a:chOff x="1009650" y="1657350"/>
            <a:chExt cx="7477125" cy="3867150"/>
          </a:xfrm>
        </p:grpSpPr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1009650" y="1657350"/>
              <a:ext cx="7477125" cy="27940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1009650" y="1936750"/>
              <a:ext cx="7477125" cy="54610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1009650" y="2482850"/>
              <a:ext cx="7477125" cy="27940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1009650" y="2762250"/>
              <a:ext cx="7477125" cy="53975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1009650" y="3302000"/>
              <a:ext cx="7477125" cy="55880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1009650" y="3860800"/>
              <a:ext cx="7477125" cy="27305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1009650" y="4133850"/>
              <a:ext cx="7477125" cy="55245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009650" y="4686300"/>
              <a:ext cx="7477125" cy="55245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1009650" y="5238750"/>
              <a:ext cx="7477125" cy="28575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</p:grpSp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sz="4000" dirty="0">
                <a:ea typeface="굴림" panose="020B0600000101010101" pitchFamily="50" charset="-127"/>
              </a:rPr>
              <a:t>MIPS code: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strcpy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: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-4      # adjust stack for 1 item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sw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$s0, 0($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 # save $s0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add  $s0, $zero, $zero #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= 0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L1: add  $t1, $s0, $a1     #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addr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of y[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] in $t1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lbu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$t2, 0($t1)       # $t2 = y[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]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add  $t3, $s0, $a0     #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addr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of x[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] in $t3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sb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$t2, 0($t3)       # x[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] = y[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]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beq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$t2, $zero, L2    # exit loop if y[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] == 0  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$s0, $s0, 1       #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=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+ 1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j    L1                # next iteration of loop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L2: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$s0, 0($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 # restore saved $s0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4       # pop 1 item from stack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jr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ra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      # and </a:t>
            </a:r>
            <a:r>
              <a:rPr lang="en-US" altLang="ko-KR" dirty="0" smtClean="0">
                <a:latin typeface="Lucida Console" panose="020B0609040504020204" pitchFamily="49" charset="0"/>
                <a:ea typeface="굴림" panose="020B0600000101010101" pitchFamily="50" charset="-127"/>
              </a:rPr>
              <a:t>return</a:t>
            </a:r>
            <a:endParaRPr lang="en-US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String Copy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91133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Most constants are small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16-bit immediate is sufficient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For the occasional 32-bit constant</a:t>
            </a:r>
          </a:p>
          <a:p>
            <a:pPr>
              <a:buNone/>
            </a:pPr>
            <a:r>
              <a:rPr lang="en-US" altLang="ko-KR" dirty="0"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lui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constant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Copies 16-bit constant to left 16 bits of </a:t>
            </a:r>
            <a:r>
              <a:rPr lang="en-US" altLang="ko-KR" dirty="0" err="1">
                <a:ea typeface="굴림" panose="020B0600000101010101" pitchFamily="50" charset="-127"/>
              </a:rPr>
              <a:t>rt</a:t>
            </a:r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Clears right 16 bits of </a:t>
            </a:r>
            <a:r>
              <a:rPr lang="en-US" altLang="ko-KR" dirty="0" err="1">
                <a:ea typeface="굴림" panose="020B0600000101010101" pitchFamily="50" charset="-127"/>
              </a:rPr>
              <a:t>rt</a:t>
            </a:r>
            <a:r>
              <a:rPr lang="en-US" altLang="ko-KR" dirty="0">
                <a:ea typeface="굴림" panose="020B0600000101010101" pitchFamily="50" charset="-127"/>
              </a:rPr>
              <a:t> to 0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32-bit Constants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54</a:t>
            </a:fld>
            <a:endParaRPr lang="ko-KR" altLang="en-US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635517" y="4941291"/>
            <a:ext cx="2570162" cy="411162"/>
          </a:xfrm>
          <a:prstGeom prst="rect">
            <a:avLst/>
          </a:prstGeom>
          <a:solidFill>
            <a:srgbClr val="ECEAA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ko-K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635517" y="4946053"/>
            <a:ext cx="5203825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0000 0000 0111 1101 0000 0000 0000 0000</a:t>
            </a:r>
            <a:endParaRPr kumimoji="0" lang="en-AU" altLang="ko-KR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205679" y="5588991"/>
            <a:ext cx="2633663" cy="411162"/>
          </a:xfrm>
          <a:prstGeom prst="rect">
            <a:avLst/>
          </a:prstGeom>
          <a:solidFill>
            <a:srgbClr val="ECEAA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ko-K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79554" y="4952403"/>
            <a:ext cx="20351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2200" smtClean="0">
                <a:solidFill>
                  <a:srgbClr val="000000"/>
                </a:solidFill>
                <a:latin typeface="Lucida Console" panose="020B0609040504020204" pitchFamily="49" charset="0"/>
                <a:ea typeface="굴림" panose="020B0600000101010101" pitchFamily="50" charset="-127"/>
              </a:rPr>
              <a:t>lhi $s0, 61</a:t>
            </a:r>
            <a:endParaRPr lang="en-AU" altLang="ko-KR" sz="2200" smtClean="0">
              <a:solidFill>
                <a:srgbClr val="000000"/>
              </a:solidFill>
              <a:latin typeface="Lucida Console" panose="020B0609040504020204" pitchFamily="49" charset="0"/>
              <a:ea typeface="굴림" panose="020B0600000101010101" pitchFamily="50" charset="-127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635517" y="5593753"/>
            <a:ext cx="5203825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0000 0000 0111 1101 0000 1001 0000 0000</a:t>
            </a:r>
            <a:endParaRPr kumimoji="0" lang="en-AU" altLang="ko-KR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79554" y="5600103"/>
            <a:ext cx="32131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2200" smtClean="0">
                <a:solidFill>
                  <a:srgbClr val="000000"/>
                </a:solidFill>
                <a:latin typeface="Lucida Console" panose="020B0609040504020204" pitchFamily="49" charset="0"/>
                <a:ea typeface="굴림" panose="020B0600000101010101" pitchFamily="50" charset="-127"/>
              </a:rPr>
              <a:t>ori $s0, $s0, 2304</a:t>
            </a:r>
            <a:endParaRPr lang="en-AU" altLang="ko-KR" sz="2200" smtClean="0">
              <a:solidFill>
                <a:srgbClr val="000000"/>
              </a:solidFill>
              <a:latin typeface="Lucida Console" panose="020B0609040504020204" pitchFamily="49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38277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Branch instructions specify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Opcode, two registers, target address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Most branch targets are near branch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Forward or </a:t>
            </a:r>
            <a:r>
              <a:rPr lang="en-US" altLang="ko-KR" dirty="0" smtClean="0">
                <a:ea typeface="굴림" panose="020B0600000101010101" pitchFamily="50" charset="-127"/>
              </a:rPr>
              <a:t>backward</a:t>
            </a:r>
          </a:p>
          <a:p>
            <a:pPr lvl="1"/>
            <a:endParaRPr lang="en-US" altLang="ko-KR" dirty="0">
              <a:ea typeface="굴림" panose="020B0600000101010101" pitchFamily="50" charset="-127"/>
            </a:endParaRPr>
          </a:p>
          <a:p>
            <a:pPr lvl="1"/>
            <a:endParaRPr lang="en-AU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ea typeface="굴림" panose="020B0600000101010101" pitchFamily="50" charset="-127"/>
              </a:rPr>
              <a:t>PC-relative addressing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Target address = PC + offset × 4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PC already incremented by 4 by this time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Branch Addressing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55</a:t>
            </a:fld>
            <a:endParaRPr lang="ko-KR" alt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85655" y="3531921"/>
            <a:ext cx="6913563" cy="773113"/>
            <a:chOff x="884" y="981"/>
            <a:chExt cx="4355" cy="487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op</a:t>
              </a:r>
              <a:endPara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rs</a:t>
              </a:r>
              <a:endPara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rt</a:t>
              </a:r>
              <a:endPara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constant or address</a:t>
              </a:r>
              <a:endParaRPr kumimoji="0" lang="en-AU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06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6 bits</a:t>
              </a:r>
              <a:endParaRPr kumimoji="0" lang="en-AU" altLang="ko-KR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8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5 bits</a:t>
              </a:r>
              <a:endParaRPr kumimoji="0" lang="en-AU" altLang="ko-KR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519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5 bits</a:t>
              </a:r>
              <a:endParaRPr kumimoji="0" lang="en-AU" altLang="ko-KR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935" y="1256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16 bits</a:t>
              </a:r>
              <a:endParaRPr kumimoji="0" lang="en-AU" altLang="ko-KR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27880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Jump (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j</a:t>
            </a:r>
            <a:r>
              <a:rPr lang="en-US" altLang="ko-KR" dirty="0">
                <a:ea typeface="굴림" panose="020B0600000101010101" pitchFamily="50" charset="-127"/>
              </a:rPr>
              <a:t> and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jal</a:t>
            </a:r>
            <a:r>
              <a:rPr lang="en-US" altLang="ko-KR" dirty="0">
                <a:ea typeface="굴림" panose="020B0600000101010101" pitchFamily="50" charset="-127"/>
              </a:rPr>
              <a:t>) targets could be anywhere in text segment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Encode full address in </a:t>
            </a:r>
            <a:r>
              <a:rPr lang="en-US" altLang="ko-KR" dirty="0" smtClean="0">
                <a:ea typeface="굴림" panose="020B0600000101010101" pitchFamily="50" charset="-127"/>
              </a:rPr>
              <a:t>instruction</a:t>
            </a:r>
          </a:p>
          <a:p>
            <a:pPr lvl="1"/>
            <a:endParaRPr lang="en-US" altLang="ko-KR" dirty="0">
              <a:ea typeface="굴림" panose="020B0600000101010101" pitchFamily="50" charset="-127"/>
            </a:endParaRPr>
          </a:p>
          <a:p>
            <a:pPr lvl="1"/>
            <a:endParaRPr lang="en-AU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ea typeface="굴림" panose="020B0600000101010101" pitchFamily="50" charset="-127"/>
              </a:rPr>
              <a:t>(Pseudo)Direct jump addressing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Target address = PC</a:t>
            </a:r>
            <a:r>
              <a:rPr lang="en-US" altLang="ko-KR" baseline="-25000" dirty="0">
                <a:ea typeface="굴림" panose="020B0600000101010101" pitchFamily="50" charset="-127"/>
              </a:rPr>
              <a:t>31…28</a:t>
            </a:r>
            <a:r>
              <a:rPr lang="en-US" altLang="ko-KR" dirty="0">
                <a:ea typeface="굴림" panose="020B0600000101010101" pitchFamily="50" charset="-127"/>
              </a:rPr>
              <a:t> : (address × 4)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Jump Addressing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56</a:t>
            </a:fld>
            <a:endParaRPr lang="ko-KR" alt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403350" y="3059475"/>
            <a:ext cx="6913563" cy="773113"/>
            <a:chOff x="884" y="2356"/>
            <a:chExt cx="4355" cy="487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884" y="2356"/>
              <a:ext cx="817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op</a:t>
              </a:r>
              <a:endPara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701" y="2356"/>
              <a:ext cx="3538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address</a:t>
              </a:r>
              <a:endParaRPr kumimoji="0" lang="en-AU" altLang="ko-KR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067" y="2631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6 bits</a:t>
              </a:r>
              <a:endParaRPr kumimoji="0" lang="en-AU" altLang="ko-KR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244" y="2617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26 bits</a:t>
              </a:r>
              <a:endParaRPr kumimoji="0" lang="en-AU" altLang="ko-KR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72628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Loop code from earlier example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Assume Loop at location 80000</a:t>
            </a:r>
            <a:endParaRPr lang="en-AU" altLang="ko-KR" sz="2000" dirty="0">
              <a:solidFill>
                <a:schemeClr val="folHlink"/>
              </a:solidFill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Target Addressing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57</a:t>
            </a:fld>
            <a:endParaRPr lang="ko-KR" altLang="en-US" dirty="0"/>
          </a:p>
        </p:txBody>
      </p:sp>
      <p:graphicFrame>
        <p:nvGraphicFramePr>
          <p:cNvPr id="5" name="Group 77"/>
          <p:cNvGraphicFramePr>
            <a:graphicFrameLocks noGrp="1"/>
          </p:cNvGraphicFramePr>
          <p:nvPr/>
        </p:nvGraphicFramePr>
        <p:xfrm>
          <a:off x="684213" y="2708275"/>
          <a:ext cx="8202612" cy="2952751"/>
        </p:xfrm>
        <a:graphic>
          <a:graphicData uri="http://schemas.openxmlformats.org/drawingml/2006/table">
            <a:tbl>
              <a:tblPr/>
              <a:tblGrid>
                <a:gridCol w="3671887">
                  <a:extLst>
                    <a:ext uri="{9D8B030D-6E8A-4147-A177-3AD203B41FA5}">
                      <a16:colId xmlns:a16="http://schemas.microsoft.com/office/drawing/2014/main" val="206903105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46461009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256216174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41492554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650462037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10794133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088998165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448466206"/>
                    </a:ext>
                  </a:extLst>
                </a:gridCol>
              </a:tblGrid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Loop: sll  $t1, $s3, 2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80000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19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9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4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84276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add  $t1, $t1, $s6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80004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9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22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9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32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0902875"/>
                  </a:ext>
                </a:extLst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lw   $t0, 0($t1)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80008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35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9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8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201582"/>
                  </a:ext>
                </a:extLst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bne  $t0, $s5, Exit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80012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5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8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21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2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585604"/>
                  </a:ext>
                </a:extLst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addi $s3, $s3, 1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80016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8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19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19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084272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j    Loop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80020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2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20000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672999"/>
                  </a:ext>
                </a:extLst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Exit: …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80024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269188"/>
                  </a:ext>
                </a:extLst>
              </a:tr>
            </a:tbl>
          </a:graphicData>
        </a:graphic>
      </p:graphicFrame>
      <p:sp>
        <p:nvSpPr>
          <p:cNvPr id="6" name="Line 71"/>
          <p:cNvSpPr>
            <a:spLocks noChangeShapeType="1"/>
          </p:cNvSpPr>
          <p:nvPr/>
        </p:nvSpPr>
        <p:spPr bwMode="auto">
          <a:xfrm flipH="1" flipV="1">
            <a:off x="5003800" y="2997200"/>
            <a:ext cx="2016125" cy="2016125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" name="Line 72"/>
          <p:cNvSpPr>
            <a:spLocks noChangeShapeType="1"/>
          </p:cNvSpPr>
          <p:nvPr/>
        </p:nvSpPr>
        <p:spPr bwMode="auto">
          <a:xfrm flipH="1">
            <a:off x="5076825" y="4149725"/>
            <a:ext cx="2808288" cy="1150938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57481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tabLst>
                <a:tab pos="1619250" algn="l"/>
              </a:tabLst>
            </a:pPr>
            <a:r>
              <a:rPr lang="en-AU" altLang="ko-KR" dirty="0">
                <a:ea typeface="굴림" panose="020B0600000101010101" pitchFamily="50" charset="-127"/>
              </a:rPr>
              <a:t>If branch target is too far to encode with 16-bit offset, assembler rewrites the code</a:t>
            </a:r>
          </a:p>
          <a:p>
            <a:pPr>
              <a:tabLst>
                <a:tab pos="1619250" algn="l"/>
              </a:tabLst>
            </a:pPr>
            <a:r>
              <a:rPr lang="en-AU" altLang="ko-KR" dirty="0">
                <a:ea typeface="굴림" panose="020B0600000101010101" pitchFamily="50" charset="-127"/>
              </a:rPr>
              <a:t>Example</a:t>
            </a:r>
          </a:p>
          <a:p>
            <a:pPr lvl="1">
              <a:buNone/>
              <a:tabLst>
                <a:tab pos="1619250" algn="l"/>
              </a:tabLst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	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beq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$s0,$s1, L1</a:t>
            </a:r>
          </a:p>
          <a:p>
            <a:pPr lvl="1">
              <a:buNone/>
              <a:tabLst>
                <a:tab pos="1619250" algn="l"/>
              </a:tabLst>
            </a:pPr>
            <a:r>
              <a:rPr lang="en-AU" altLang="ko-KR" dirty="0">
                <a:ea typeface="굴림" panose="020B0600000101010101" pitchFamily="50" charset="-127"/>
                <a:cs typeface="Arial" panose="020B0604020202020204" pitchFamily="34" charset="0"/>
              </a:rPr>
              <a:t>				↓</a:t>
            </a:r>
          </a:p>
          <a:p>
            <a:pPr lvl="1">
              <a:buNone/>
              <a:tabLst>
                <a:tab pos="1619250" algn="l"/>
              </a:tabLst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	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bne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$s0,$s1, L2</a:t>
            </a:r>
            <a:b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j L1</a:t>
            </a:r>
            <a:b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L2:	…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Branching Far Away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838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Addressing Mode Summary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59</a:t>
            </a:fld>
            <a:endParaRPr lang="ko-KR" altLang="en-US" dirty="0"/>
          </a:p>
        </p:txBody>
      </p:sp>
      <p:pic>
        <p:nvPicPr>
          <p:cNvPr id="5" name="Picture 6" descr="f02-18-P3744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899" y="732157"/>
            <a:ext cx="4630203" cy="5548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705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Interface between hardware and software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Different </a:t>
            </a:r>
            <a:r>
              <a:rPr lang="en-US" altLang="ko-KR" dirty="0">
                <a:ea typeface="굴림" panose="020B0600000101010101" pitchFamily="50" charset="-127"/>
              </a:rPr>
              <a:t>computers have different instruction sets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Early </a:t>
            </a:r>
            <a:r>
              <a:rPr lang="en-US" altLang="ko-KR" dirty="0">
                <a:ea typeface="굴림" panose="020B0600000101010101" pitchFamily="50" charset="-127"/>
              </a:rPr>
              <a:t>computers had very simple instruction sets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Simplified implementation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Many modern computers also have simple instruction </a:t>
            </a:r>
            <a:r>
              <a:rPr lang="en-US" altLang="ko-KR" dirty="0" smtClean="0">
                <a:ea typeface="굴림" panose="020B0600000101010101" pitchFamily="50" charset="-127"/>
              </a:rPr>
              <a:t>sets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Instruction </a:t>
            </a:r>
            <a:r>
              <a:rPr lang="en-US" altLang="ko-KR" dirty="0" smtClean="0">
                <a:ea typeface="굴림" panose="020B0600000101010101" pitchFamily="50" charset="-127"/>
              </a:rPr>
              <a:t>Set Architecture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79602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altLang="ko-KR" dirty="0">
                <a:ea typeface="굴림" panose="020B0600000101010101" pitchFamily="50" charset="-127"/>
              </a:rPr>
              <a:t>Two processors sharing an area of memory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P1 writes, then P2 reads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Data race if P1 and P2 don’t synchronize</a:t>
            </a:r>
          </a:p>
          <a:p>
            <a:pPr lvl="2"/>
            <a:r>
              <a:rPr lang="en-AU" altLang="ko-KR" dirty="0">
                <a:ea typeface="굴림" panose="020B0600000101010101" pitchFamily="50" charset="-127"/>
              </a:rPr>
              <a:t>Result depends of order of accesses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Hardware support required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Atomic read/write memory operation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No other access to the location allowed between the read and write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Could be a single instruction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E.g., atomic swap of register </a:t>
            </a:r>
            <a:r>
              <a:rPr lang="en-AU" altLang="ko-KR" dirty="0">
                <a:ea typeface="굴림" panose="020B0600000101010101" pitchFamily="50" charset="-127"/>
                <a:cs typeface="Arial" panose="020B0604020202020204" pitchFamily="34" charset="0"/>
              </a:rPr>
              <a:t>↔ memory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  <a:cs typeface="Arial" panose="020B0604020202020204" pitchFamily="34" charset="0"/>
              </a:rPr>
              <a:t>Or an atomic pair of instructions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Synchronization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60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18273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altLang="ko-KR" dirty="0">
                <a:ea typeface="굴림" panose="020B0600000101010101" pitchFamily="50" charset="-127"/>
              </a:rPr>
              <a:t>Load linked: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ll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offset(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rs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Store conditional: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sc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rt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offset(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rs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Succeeds if location not changed since the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ll</a:t>
            </a:r>
            <a:endParaRPr lang="en-AU" altLang="ko-KR" dirty="0">
              <a:latin typeface="Lucida Console" panose="020B0609040504020204" pitchFamily="49" charset="0"/>
              <a:ea typeface="굴림" panose="020B0600000101010101" pitchFamily="50" charset="-127"/>
            </a:endParaRPr>
          </a:p>
          <a:p>
            <a:pPr lvl="2"/>
            <a:r>
              <a:rPr lang="en-AU" altLang="ko-KR" dirty="0">
                <a:ea typeface="굴림" panose="020B0600000101010101" pitchFamily="50" charset="-127"/>
              </a:rPr>
              <a:t>Returns 1 in </a:t>
            </a:r>
            <a:r>
              <a:rPr lang="en-AU" altLang="ko-KR" dirty="0" err="1">
                <a:ea typeface="굴림" panose="020B0600000101010101" pitchFamily="50" charset="-127"/>
              </a:rPr>
              <a:t>rt</a:t>
            </a:r>
            <a:endParaRPr lang="en-AU" altLang="ko-KR" dirty="0">
              <a:ea typeface="굴림" panose="020B0600000101010101" pitchFamily="50" charset="-127"/>
            </a:endParaRP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Fails if location is changed</a:t>
            </a:r>
          </a:p>
          <a:p>
            <a:pPr lvl="2"/>
            <a:r>
              <a:rPr lang="en-AU" altLang="ko-KR" dirty="0">
                <a:ea typeface="굴림" panose="020B0600000101010101" pitchFamily="50" charset="-127"/>
              </a:rPr>
              <a:t>Returns 0 in </a:t>
            </a:r>
            <a:r>
              <a:rPr lang="en-AU" altLang="ko-KR" dirty="0" err="1">
                <a:ea typeface="굴림" panose="020B0600000101010101" pitchFamily="50" charset="-127"/>
              </a:rPr>
              <a:t>rt</a:t>
            </a:r>
            <a:endParaRPr lang="en-AU" altLang="ko-KR" dirty="0">
              <a:ea typeface="굴림" panose="020B0600000101010101" pitchFamily="50" charset="-127"/>
            </a:endParaRPr>
          </a:p>
          <a:p>
            <a:r>
              <a:rPr lang="en-AU" altLang="ko-KR" dirty="0">
                <a:ea typeface="굴림" panose="020B0600000101010101" pitchFamily="50" charset="-127"/>
              </a:rPr>
              <a:t>Example: atomic swap (to test/set lock variable)</a:t>
            </a:r>
          </a:p>
          <a:p>
            <a:pPr lvl="1">
              <a:buNone/>
            </a:pPr>
            <a:r>
              <a:rPr lang="en-AU" altLang="ko-KR" sz="2200" dirty="0">
                <a:latin typeface="Lucida Console" panose="020B0609040504020204" pitchFamily="49" charset="0"/>
                <a:ea typeface="굴림" panose="020B0600000101010101" pitchFamily="50" charset="-127"/>
              </a:rPr>
              <a:t>try: add $t0,$zero,$s4 ;copy exchange value</a:t>
            </a:r>
          </a:p>
          <a:p>
            <a:pPr lvl="1">
              <a:buNone/>
            </a:pPr>
            <a:r>
              <a:rPr lang="en-AU" altLang="ko-KR" sz="2200" dirty="0">
                <a:latin typeface="Lucida Console" panose="020B0609040504020204" pitchFamily="49" charset="0"/>
                <a:ea typeface="굴림" panose="020B0600000101010101" pitchFamily="50" charset="-127"/>
              </a:rPr>
              <a:t>     </a:t>
            </a:r>
            <a:r>
              <a:rPr lang="en-AU" altLang="ko-KR" sz="22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ll</a:t>
            </a:r>
            <a:r>
              <a:rPr lang="en-AU" altLang="ko-KR" sz="2200" dirty="0">
                <a:latin typeface="Lucida Console" panose="020B0609040504020204" pitchFamily="49" charset="0"/>
                <a:ea typeface="굴림" panose="020B0600000101010101" pitchFamily="50" charset="-127"/>
              </a:rPr>
              <a:t>  $t1,0($s1)    ;load linked</a:t>
            </a:r>
          </a:p>
          <a:p>
            <a:pPr lvl="1">
              <a:buNone/>
            </a:pPr>
            <a:r>
              <a:rPr lang="en-AU" altLang="ko-KR" sz="2200" dirty="0">
                <a:latin typeface="Lucida Console" panose="020B0609040504020204" pitchFamily="49" charset="0"/>
                <a:ea typeface="굴림" panose="020B0600000101010101" pitchFamily="50" charset="-127"/>
              </a:rPr>
              <a:t>     </a:t>
            </a:r>
            <a:r>
              <a:rPr lang="en-AU" altLang="ko-KR" sz="22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sc</a:t>
            </a:r>
            <a:r>
              <a:rPr lang="en-AU" altLang="ko-KR" sz="2200" dirty="0">
                <a:latin typeface="Lucida Console" panose="020B0609040504020204" pitchFamily="49" charset="0"/>
                <a:ea typeface="굴림" panose="020B0600000101010101" pitchFamily="50" charset="-127"/>
              </a:rPr>
              <a:t>  $t0,0($s1)    ;store conditional</a:t>
            </a:r>
          </a:p>
          <a:p>
            <a:pPr lvl="1">
              <a:buNone/>
            </a:pPr>
            <a:r>
              <a:rPr lang="en-AU" altLang="ko-KR" sz="2200" dirty="0">
                <a:latin typeface="Lucida Console" panose="020B0609040504020204" pitchFamily="49" charset="0"/>
                <a:ea typeface="굴림" panose="020B0600000101010101" pitchFamily="50" charset="-127"/>
              </a:rPr>
              <a:t>     </a:t>
            </a:r>
            <a:r>
              <a:rPr lang="en-AU" altLang="ko-KR" sz="22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beq</a:t>
            </a:r>
            <a:r>
              <a:rPr lang="en-AU" altLang="ko-KR" sz="2200" dirty="0">
                <a:latin typeface="Lucida Console" panose="020B0609040504020204" pitchFamily="49" charset="0"/>
                <a:ea typeface="굴림" panose="020B0600000101010101" pitchFamily="50" charset="-127"/>
              </a:rPr>
              <a:t> $t0,$zero,try ;branch store fails</a:t>
            </a:r>
          </a:p>
          <a:p>
            <a:pPr lvl="1">
              <a:buNone/>
            </a:pPr>
            <a:r>
              <a:rPr lang="en-AU" altLang="ko-KR" sz="2200" dirty="0">
                <a:latin typeface="Lucida Console" panose="020B0609040504020204" pitchFamily="49" charset="0"/>
                <a:ea typeface="굴림" panose="020B0600000101010101" pitchFamily="50" charset="-127"/>
              </a:rPr>
              <a:t>     add $s4,$zero,$t1 ;put load value in $s4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Synchronization in MIPS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61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00599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Translation and Startup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62</a:t>
            </a:fld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737543" y="1032744"/>
            <a:ext cx="8089586" cy="4901886"/>
            <a:chOff x="755650" y="1557338"/>
            <a:chExt cx="7962900" cy="4557712"/>
          </a:xfrm>
        </p:grpSpPr>
        <p:pic>
          <p:nvPicPr>
            <p:cNvPr id="5" name="Picture 10" descr="f02-21-P37449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650" y="1700213"/>
              <a:ext cx="6030913" cy="4414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563938" y="1989138"/>
              <a:ext cx="27368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dirty="0">
                  <a:ea typeface="굴림" panose="020B0600000101010101" pitchFamily="50" charset="-127"/>
                </a:rPr>
                <a:t>Many compilers produce object modules directly</a:t>
              </a:r>
              <a:endParaRPr lang="en-AU" altLang="ko-KR" sz="1800" dirty="0">
                <a:ea typeface="굴림" panose="020B0600000101010101" pitchFamily="50" charset="-127"/>
              </a:endParaRPr>
            </a:p>
          </p:txBody>
        </p:sp>
        <p:sp>
          <p:nvSpPr>
            <p:cNvPr id="7" name="AutoShape 5"/>
            <p:cNvSpPr>
              <a:spLocks/>
            </p:cNvSpPr>
            <p:nvPr/>
          </p:nvSpPr>
          <p:spPr bwMode="auto">
            <a:xfrm rot="19079867">
              <a:off x="3276600" y="1557338"/>
              <a:ext cx="215900" cy="1800225"/>
            </a:xfrm>
            <a:prstGeom prst="rightBrace">
              <a:avLst>
                <a:gd name="adj1" fmla="val 6948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ko-KR" sz="1800">
                <a:ea typeface="굴림" panose="020B0600000101010101" pitchFamily="50" charset="-127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164388" y="4149725"/>
              <a:ext cx="15541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ea typeface="굴림" panose="020B0600000101010101" pitchFamily="50" charset="-127"/>
                </a:rPr>
                <a:t>Static linking</a:t>
              </a:r>
              <a:endParaRPr lang="en-AU" altLang="ko-KR" sz="1800">
                <a:ea typeface="굴림" panose="020B0600000101010101" pitchFamily="50" charset="-127"/>
              </a:endParaRPr>
            </a:p>
          </p:txBody>
        </p:sp>
        <p:sp>
          <p:nvSpPr>
            <p:cNvPr id="9" name="AutoShape 7"/>
            <p:cNvSpPr>
              <a:spLocks/>
            </p:cNvSpPr>
            <p:nvPr/>
          </p:nvSpPr>
          <p:spPr bwMode="auto">
            <a:xfrm>
              <a:off x="6948488" y="3573463"/>
              <a:ext cx="215900" cy="1511300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ko-KR" sz="1800">
                <a:ea typeface="굴림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40946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tabLst>
                <a:tab pos="3409950" algn="l"/>
                <a:tab pos="4038600" algn="l"/>
              </a:tabLst>
            </a:pPr>
            <a:r>
              <a:rPr lang="en-US" altLang="ko-KR" dirty="0">
                <a:ea typeface="굴림" panose="020B0600000101010101" pitchFamily="50" charset="-127"/>
              </a:rPr>
              <a:t>Most assembler instructions represent machine instructions one-to-one</a:t>
            </a:r>
          </a:p>
          <a:p>
            <a:pPr>
              <a:tabLst>
                <a:tab pos="3409950" algn="l"/>
                <a:tab pos="4038600" algn="l"/>
              </a:tabLst>
            </a:pPr>
            <a:r>
              <a:rPr lang="en-US" altLang="ko-KR" dirty="0" err="1">
                <a:ea typeface="굴림" panose="020B0600000101010101" pitchFamily="50" charset="-127"/>
              </a:rPr>
              <a:t>Pseudoinstructions</a:t>
            </a:r>
            <a:r>
              <a:rPr lang="en-US" altLang="ko-KR" dirty="0">
                <a:ea typeface="굴림" panose="020B0600000101010101" pitchFamily="50" charset="-127"/>
              </a:rPr>
              <a:t>: figments of the assembler’s imagination</a:t>
            </a:r>
          </a:p>
          <a:p>
            <a:pPr>
              <a:buNone/>
              <a:tabLst>
                <a:tab pos="3409950" algn="l"/>
                <a:tab pos="4038600" algn="l"/>
              </a:tabLst>
            </a:pPr>
            <a:r>
              <a:rPr lang="en-US" altLang="ko-KR" sz="2400" dirty="0">
                <a:latin typeface="Lucida Console" panose="020B0609040504020204" pitchFamily="49" charset="0"/>
                <a:ea typeface="굴림" panose="020B0600000101010101" pitchFamily="50" charset="-127"/>
              </a:rPr>
              <a:t>	move $t0, $t1</a:t>
            </a:r>
            <a:r>
              <a:rPr lang="en-US" altLang="ko-KR" dirty="0">
                <a:ea typeface="굴림" panose="020B0600000101010101" pitchFamily="50" charset="-127"/>
              </a:rPr>
              <a:t>	</a:t>
            </a:r>
            <a:r>
              <a:rPr lang="en-US" altLang="ko-KR" dirty="0">
                <a:ea typeface="굴림" panose="020B0600000101010101" pitchFamily="50" charset="-127"/>
                <a:cs typeface="Arial" panose="020B0604020202020204" pitchFamily="34" charset="0"/>
              </a:rPr>
              <a:t>→</a:t>
            </a:r>
            <a:r>
              <a:rPr lang="en-US" altLang="ko-KR" dirty="0">
                <a:ea typeface="굴림" panose="020B0600000101010101" pitchFamily="50" charset="-127"/>
              </a:rPr>
              <a:t>	</a:t>
            </a:r>
            <a:r>
              <a:rPr lang="en-US" altLang="ko-KR" sz="2400" dirty="0">
                <a:latin typeface="Lucida Console" panose="020B0609040504020204" pitchFamily="49" charset="0"/>
                <a:ea typeface="굴림" panose="020B0600000101010101" pitchFamily="50" charset="-127"/>
              </a:rPr>
              <a:t>add $t0, $zero, $t1</a:t>
            </a:r>
          </a:p>
          <a:p>
            <a:pPr>
              <a:buNone/>
              <a:tabLst>
                <a:tab pos="3409950" algn="l"/>
                <a:tab pos="4038600" algn="l"/>
              </a:tabLst>
            </a:pPr>
            <a:r>
              <a:rPr lang="en-US" altLang="ko-KR" sz="2400" dirty="0">
                <a:latin typeface="Lucida Console" panose="020B0609040504020204" pitchFamily="49" charset="0"/>
                <a:ea typeface="굴림" panose="020B0600000101010101" pitchFamily="50" charset="-127"/>
              </a:rPr>
              <a:t>	</a:t>
            </a:r>
            <a:r>
              <a:rPr lang="en-US" altLang="ko-KR" sz="24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blt</a:t>
            </a:r>
            <a:r>
              <a:rPr lang="en-US" altLang="ko-KR" sz="2400" dirty="0">
                <a:latin typeface="Lucida Console" panose="020B0609040504020204" pitchFamily="49" charset="0"/>
                <a:ea typeface="굴림" panose="020B0600000101010101" pitchFamily="50" charset="-127"/>
              </a:rPr>
              <a:t> $t0, $t1, L</a:t>
            </a:r>
            <a:r>
              <a:rPr lang="en-US" altLang="ko-KR" dirty="0">
                <a:ea typeface="굴림" panose="020B0600000101010101" pitchFamily="50" charset="-127"/>
              </a:rPr>
              <a:t>	 → 	</a:t>
            </a:r>
            <a:r>
              <a:rPr lang="en-US" altLang="ko-KR" sz="24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slt</a:t>
            </a:r>
            <a:r>
              <a:rPr lang="en-US" altLang="ko-KR" sz="2400" dirty="0">
                <a:latin typeface="Lucida Console" panose="020B0609040504020204" pitchFamily="49" charset="0"/>
                <a:ea typeface="굴림" panose="020B0600000101010101" pitchFamily="50" charset="-127"/>
              </a:rPr>
              <a:t> $at, $t0, $t1</a:t>
            </a:r>
            <a:r>
              <a:rPr lang="en-US" altLang="ko-KR" dirty="0">
                <a:ea typeface="굴림" panose="020B0600000101010101" pitchFamily="50" charset="-127"/>
              </a:rPr>
              <a:t/>
            </a:r>
            <a:br>
              <a:rPr lang="en-US" altLang="ko-KR" dirty="0">
                <a:ea typeface="굴림" panose="020B0600000101010101" pitchFamily="50" charset="-127"/>
              </a:rPr>
            </a:br>
            <a:r>
              <a:rPr lang="en-US" altLang="ko-KR" dirty="0">
                <a:ea typeface="굴림" panose="020B0600000101010101" pitchFamily="50" charset="-127"/>
              </a:rPr>
              <a:t>		</a:t>
            </a:r>
            <a:r>
              <a:rPr lang="en-US" altLang="ko-KR" sz="24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bne</a:t>
            </a:r>
            <a:r>
              <a:rPr lang="en-US" altLang="ko-KR" sz="2400" dirty="0">
                <a:latin typeface="Lucida Console" panose="020B0609040504020204" pitchFamily="49" charset="0"/>
                <a:ea typeface="굴림" panose="020B0600000101010101" pitchFamily="50" charset="-127"/>
              </a:rPr>
              <a:t> $at, $zero, L</a:t>
            </a:r>
          </a:p>
          <a:p>
            <a:pPr lvl="1">
              <a:tabLst>
                <a:tab pos="3409950" algn="l"/>
                <a:tab pos="4038600" algn="l"/>
              </a:tabLst>
            </a:pPr>
            <a:r>
              <a:rPr lang="en-US" altLang="ko-KR" dirty="0">
                <a:ea typeface="굴림" panose="020B0600000101010101" pitchFamily="50" charset="-127"/>
              </a:rPr>
              <a:t>$at (register 1): assembler temporary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Assembler </a:t>
            </a:r>
            <a:r>
              <a:rPr lang="en-US" altLang="ko-KR" dirty="0" err="1">
                <a:ea typeface="굴림" panose="020B0600000101010101" pitchFamily="50" charset="-127"/>
              </a:rPr>
              <a:t>Pseudoinstructions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63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37496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Assembler (or compiler) translates program into machine instructions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Provides information for building a complete program from the pieces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Header: described contents of object module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Text segment: translated instructions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Static data segment: data allocated for the life of the program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Relocation info: for contents that depend on absolute location of loaded program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Symbol table: global definitions and external refs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Debug info: for associating with source </a:t>
            </a:r>
            <a:r>
              <a:rPr lang="en-US" altLang="ko-KR" dirty="0" smtClean="0">
                <a:ea typeface="굴림" panose="020B0600000101010101" pitchFamily="50" charset="-127"/>
              </a:rPr>
              <a:t>code</a:t>
            </a:r>
            <a:endParaRPr lang="en-AU" altLang="ko-KR" dirty="0"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Producing an Object Module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64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81587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Produces an executable image</a:t>
            </a:r>
          </a:p>
          <a:p>
            <a:pPr lvl="1">
              <a:buNone/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1.</a:t>
            </a:r>
            <a:r>
              <a:rPr lang="en-US" altLang="ko-KR" dirty="0">
                <a:ea typeface="굴림" panose="020B0600000101010101" pitchFamily="50" charset="-127"/>
              </a:rPr>
              <a:t>	Merges segments</a:t>
            </a:r>
          </a:p>
          <a:p>
            <a:pPr lvl="1">
              <a:buNone/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2.</a:t>
            </a:r>
            <a:r>
              <a:rPr lang="en-US" altLang="ko-KR" dirty="0">
                <a:ea typeface="굴림" panose="020B0600000101010101" pitchFamily="50" charset="-127"/>
              </a:rPr>
              <a:t>	Resolve labels (determine their addresses)</a:t>
            </a:r>
          </a:p>
          <a:p>
            <a:pPr lvl="1">
              <a:buNone/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3.</a:t>
            </a:r>
            <a:r>
              <a:rPr lang="en-US" altLang="ko-KR" dirty="0">
                <a:ea typeface="굴림" panose="020B0600000101010101" pitchFamily="50" charset="-127"/>
              </a:rPr>
              <a:t>	Patch location-dependent and external refs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Could leave location dependencies for fixing by a relocating loader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But with virtual memory, no need to do this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Program can be loaded into absolute location in virtual memory space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Linking Object Modules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65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2605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Load from image file on disk into memory</a:t>
            </a:r>
          </a:p>
          <a:p>
            <a:pPr lvl="1">
              <a:buNone/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1.</a:t>
            </a:r>
            <a:r>
              <a:rPr lang="en-US" altLang="ko-KR" dirty="0">
                <a:ea typeface="굴림" panose="020B0600000101010101" pitchFamily="50" charset="-127"/>
              </a:rPr>
              <a:t>	Read header to determine segment sizes</a:t>
            </a:r>
          </a:p>
          <a:p>
            <a:pPr lvl="1">
              <a:buNone/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2.</a:t>
            </a:r>
            <a:r>
              <a:rPr lang="en-US" altLang="ko-KR" dirty="0">
                <a:ea typeface="굴림" panose="020B0600000101010101" pitchFamily="50" charset="-127"/>
              </a:rPr>
              <a:t>	Create virtual address space</a:t>
            </a:r>
          </a:p>
          <a:p>
            <a:pPr lvl="1">
              <a:buNone/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3.</a:t>
            </a:r>
            <a:r>
              <a:rPr lang="en-US" altLang="ko-KR" dirty="0">
                <a:ea typeface="굴림" panose="020B0600000101010101" pitchFamily="50" charset="-127"/>
              </a:rPr>
              <a:t>	Copy text and initialized data into memory</a:t>
            </a:r>
          </a:p>
          <a:p>
            <a:pPr lvl="2"/>
            <a:r>
              <a:rPr lang="en-US" altLang="ko-KR" dirty="0">
                <a:ea typeface="굴림" panose="020B0600000101010101" pitchFamily="50" charset="-127"/>
              </a:rPr>
              <a:t>Or set page table entries so they can be faulted in</a:t>
            </a:r>
          </a:p>
          <a:p>
            <a:pPr lvl="1">
              <a:buNone/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4.</a:t>
            </a:r>
            <a:r>
              <a:rPr lang="en-US" altLang="ko-KR" dirty="0">
                <a:ea typeface="굴림" panose="020B0600000101010101" pitchFamily="50" charset="-127"/>
              </a:rPr>
              <a:t>	Set up arguments on stack</a:t>
            </a:r>
          </a:p>
          <a:p>
            <a:pPr lvl="1">
              <a:buNone/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5.</a:t>
            </a:r>
            <a:r>
              <a:rPr lang="en-US" altLang="ko-KR" dirty="0">
                <a:ea typeface="굴림" panose="020B0600000101010101" pitchFamily="50" charset="-127"/>
              </a:rPr>
              <a:t>	Initialize registers (including $</a:t>
            </a:r>
            <a:r>
              <a:rPr lang="en-US" altLang="ko-KR" dirty="0" err="1">
                <a:ea typeface="굴림" panose="020B0600000101010101" pitchFamily="50" charset="-127"/>
              </a:rPr>
              <a:t>sp</a:t>
            </a:r>
            <a:r>
              <a:rPr lang="en-US" altLang="ko-KR" dirty="0">
                <a:ea typeface="굴림" panose="020B0600000101010101" pitchFamily="50" charset="-127"/>
              </a:rPr>
              <a:t>, $</a:t>
            </a:r>
            <a:r>
              <a:rPr lang="en-US" altLang="ko-KR" dirty="0" err="1">
                <a:ea typeface="굴림" panose="020B0600000101010101" pitchFamily="50" charset="-127"/>
              </a:rPr>
              <a:t>fp</a:t>
            </a:r>
            <a:r>
              <a:rPr lang="en-US" altLang="ko-KR" dirty="0">
                <a:ea typeface="굴림" panose="020B0600000101010101" pitchFamily="50" charset="-127"/>
              </a:rPr>
              <a:t>, $</a:t>
            </a:r>
            <a:r>
              <a:rPr lang="en-US" altLang="ko-KR" dirty="0" err="1">
                <a:ea typeface="굴림" panose="020B0600000101010101" pitchFamily="50" charset="-127"/>
              </a:rPr>
              <a:t>gp</a:t>
            </a:r>
            <a:r>
              <a:rPr lang="en-US" altLang="ko-KR" dirty="0">
                <a:ea typeface="굴림" panose="020B0600000101010101" pitchFamily="50" charset="-127"/>
              </a:rPr>
              <a:t>)</a:t>
            </a:r>
          </a:p>
          <a:p>
            <a:pPr lvl="1">
              <a:buNone/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6.</a:t>
            </a:r>
            <a:r>
              <a:rPr lang="en-US" altLang="ko-KR" dirty="0">
                <a:ea typeface="굴림" panose="020B0600000101010101" pitchFamily="50" charset="-127"/>
              </a:rPr>
              <a:t>	Jump to startup routine</a:t>
            </a:r>
          </a:p>
          <a:p>
            <a:pPr lvl="2"/>
            <a:r>
              <a:rPr lang="en-US" altLang="ko-KR" dirty="0">
                <a:ea typeface="굴림" panose="020B0600000101010101" pitchFamily="50" charset="-127"/>
              </a:rPr>
              <a:t>Copies arguments to $a0, … and calls main</a:t>
            </a:r>
          </a:p>
          <a:p>
            <a:pPr lvl="2"/>
            <a:r>
              <a:rPr lang="en-US" altLang="ko-KR" dirty="0">
                <a:ea typeface="굴림" panose="020B0600000101010101" pitchFamily="50" charset="-127"/>
              </a:rPr>
              <a:t>When main returns, do exit </a:t>
            </a:r>
            <a:r>
              <a:rPr lang="en-US" altLang="ko-KR" dirty="0" err="1">
                <a:ea typeface="굴림" panose="020B0600000101010101" pitchFamily="50" charset="-127"/>
              </a:rPr>
              <a:t>syscall</a:t>
            </a:r>
            <a:endParaRPr lang="en-AU" altLang="ko-KR" dirty="0"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Loading a Program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66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2012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Only link/load library procedure when it is called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Requires procedure code to be relocatable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Avoids image bloat caused by static linking of all (transitively) referenced libraries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Automatically picks up new library versions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Dynamic Linking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67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10691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Lazy Linkage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68</a:t>
            </a:fld>
            <a:endParaRPr lang="ko-KR" altLang="en-US" dirty="0"/>
          </a:p>
        </p:txBody>
      </p:sp>
      <p:pic>
        <p:nvPicPr>
          <p:cNvPr id="5" name="Picture 10" descr="f02-22-P3744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168" y="977818"/>
            <a:ext cx="4005263" cy="501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4881" y="2277981"/>
            <a:ext cx="1797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굴림" panose="020B0600000101010101" pitchFamily="50" charset="-127"/>
              </a:rPr>
              <a:t>Indirection table</a:t>
            </a:r>
            <a:endParaRPr lang="en-AU" altLang="ko-KR" sz="1800">
              <a:ea typeface="굴림" panose="020B0600000101010101" pitchFamily="50" charset="-127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24881" y="3086018"/>
            <a:ext cx="252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굴림" panose="020B0600000101010101" pitchFamily="50" charset="-127"/>
              </a:rPr>
              <a:t>Stub: Loads routine ID,</a:t>
            </a:r>
            <a:br>
              <a:rPr lang="en-US" altLang="ko-KR" sz="1800">
                <a:ea typeface="굴림" panose="020B0600000101010101" pitchFamily="50" charset="-127"/>
              </a:rPr>
            </a:br>
            <a:r>
              <a:rPr lang="en-US" altLang="ko-KR" sz="1800">
                <a:ea typeface="굴림" panose="020B0600000101010101" pitchFamily="50" charset="-127"/>
              </a:rPr>
              <a:t>Jump to linker/loader</a:t>
            </a:r>
            <a:endParaRPr lang="en-AU" altLang="ko-KR" sz="1800">
              <a:ea typeface="굴림" panose="020B0600000101010101" pitchFamily="50" charset="-127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24881" y="4151231"/>
            <a:ext cx="206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굴림" panose="020B0600000101010101" pitchFamily="50" charset="-127"/>
              </a:rPr>
              <a:t>Linker/loader code</a:t>
            </a:r>
            <a:endParaRPr lang="en-AU" altLang="ko-KR" sz="1800">
              <a:ea typeface="굴림" panose="020B0600000101010101" pitchFamily="50" charset="-127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4881" y="5014831"/>
            <a:ext cx="156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굴림" panose="020B0600000101010101" pitchFamily="50" charset="-127"/>
              </a:rPr>
              <a:t>Dynamically</a:t>
            </a:r>
            <a:br>
              <a:rPr lang="en-US" altLang="ko-KR" sz="1800">
                <a:ea typeface="굴림" panose="020B0600000101010101" pitchFamily="50" charset="-127"/>
              </a:rPr>
            </a:br>
            <a:r>
              <a:rPr lang="en-US" altLang="ko-KR" sz="1800">
                <a:ea typeface="굴림" panose="020B0600000101010101" pitchFamily="50" charset="-127"/>
              </a:rPr>
              <a:t>mapped code</a:t>
            </a:r>
            <a:endParaRPr lang="en-AU" altLang="ko-KR" sz="180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49648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Starting Java Applications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69</a:t>
            </a:fld>
            <a:endParaRPr lang="ko-KR" altLang="en-US" dirty="0"/>
          </a:p>
        </p:txBody>
      </p:sp>
      <p:pic>
        <p:nvPicPr>
          <p:cNvPr id="9" name="Picture 8" descr="f02-23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466" y="1797096"/>
            <a:ext cx="641667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4"/>
          <p:cNvSpPr>
            <a:spLocks/>
          </p:cNvSpPr>
          <p:nvPr/>
        </p:nvSpPr>
        <p:spPr bwMode="auto">
          <a:xfrm>
            <a:off x="6012978" y="1652633"/>
            <a:ext cx="1939925" cy="906463"/>
          </a:xfrm>
          <a:prstGeom prst="borderCallout1">
            <a:avLst>
              <a:gd name="adj1" fmla="val 12611"/>
              <a:gd name="adj2" fmla="val -3926"/>
              <a:gd name="adj3" fmla="val 138005"/>
              <a:gd name="adj4" fmla="val -50653"/>
            </a:avLst>
          </a:prstGeom>
          <a:solidFill>
            <a:srgbClr val="9FCAD3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Simple portable instruction set for the JVM</a:t>
            </a:r>
            <a:endParaRPr kumimoji="0" lang="en-AU" altLang="ko-K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1" name="AutoShape 5"/>
          <p:cNvSpPr>
            <a:spLocks/>
          </p:cNvSpPr>
          <p:nvPr/>
        </p:nvSpPr>
        <p:spPr bwMode="auto">
          <a:xfrm>
            <a:off x="7165503" y="3957683"/>
            <a:ext cx="1584325" cy="647700"/>
          </a:xfrm>
          <a:prstGeom prst="borderCallout1">
            <a:avLst>
              <a:gd name="adj1" fmla="val 17648"/>
              <a:gd name="adj2" fmla="val -4810"/>
              <a:gd name="adj3" fmla="val -23528"/>
              <a:gd name="adj4" fmla="val -59417"/>
            </a:avLst>
          </a:prstGeom>
          <a:solidFill>
            <a:srgbClr val="9FCAD3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Interprets bytecodes</a:t>
            </a:r>
            <a:endParaRPr kumimoji="0" lang="en-AU" altLang="ko-K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2" name="AutoShape 6"/>
          <p:cNvSpPr>
            <a:spLocks/>
          </p:cNvSpPr>
          <p:nvPr/>
        </p:nvSpPr>
        <p:spPr bwMode="auto">
          <a:xfrm>
            <a:off x="188441" y="3813221"/>
            <a:ext cx="1704975" cy="1728787"/>
          </a:xfrm>
          <a:prstGeom prst="borderCallout1">
            <a:avLst>
              <a:gd name="adj1" fmla="val 6611"/>
              <a:gd name="adj2" fmla="val 104468"/>
              <a:gd name="adj3" fmla="val -2019"/>
              <a:gd name="adj4" fmla="val 127838"/>
            </a:avLst>
          </a:prstGeom>
          <a:solidFill>
            <a:srgbClr val="9FCAD3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Compiles bytecodes of “hot” methods into native code for host machine</a:t>
            </a:r>
            <a:endParaRPr kumimoji="0" lang="en-AU" altLang="ko-K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958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Used as the example throughout the book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Stanford MIPS commercialized by MIPS Technologies (</a:t>
            </a:r>
            <a:r>
              <a:rPr lang="en-US" altLang="ko-KR" dirty="0">
                <a:ea typeface="굴림" panose="020B0600000101010101" pitchFamily="50" charset="-127"/>
                <a:hlinkClick r:id="rId2"/>
              </a:rPr>
              <a:t>www.mips.com</a:t>
            </a:r>
            <a:r>
              <a:rPr lang="en-US" altLang="ko-KR" dirty="0">
                <a:ea typeface="굴림" panose="020B0600000101010101" pitchFamily="50" charset="-127"/>
              </a:rPr>
              <a:t>)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Large share of embedded core market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Applications in consumer electronics, network/storage equipment, cameras, printers, …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Typical of many modern ISAs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See MIPS Reference Data tear-out card, and Appendixes B and E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The MIPS Instruction Set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2476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>
                <a:ea typeface="굴림" panose="020B0600000101010101" pitchFamily="50" charset="-127"/>
              </a:rPr>
              <a:t>Illustrates use of assembly instructions for a C bubble sort function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ea typeface="굴림" panose="020B0600000101010101" pitchFamily="50" charset="-127"/>
              </a:rPr>
              <a:t>Swap procedure (leaf)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void swap(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v[],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k)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{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temp;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temp = v[k];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v[k] = v[k+1];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v[k+1] = temp;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panose="020B0600000101010101" pitchFamily="50" charset="-127"/>
              </a:rPr>
              <a:t>v in $a0, k in $a1, temp in $t0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 Sort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70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861523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205740" y="761124"/>
            <a:ext cx="8002587" cy="3883303"/>
            <a:chOff x="684213" y="1268413"/>
            <a:chExt cx="8002587" cy="2722562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684213" y="1268413"/>
              <a:ext cx="8002587" cy="998537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84213" y="2266950"/>
              <a:ext cx="8002587" cy="68580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684213" y="2952750"/>
              <a:ext cx="8002587" cy="66675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684213" y="3619500"/>
              <a:ext cx="8002587" cy="371475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</p:grpSp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  <a:buNone/>
            </a:pP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swap: </a:t>
            </a:r>
            <a:r>
              <a:rPr lang="en-AU" altLang="ko-KR" sz="1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sll</a:t>
            </a: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$t1, $a1, 2   # $t1 = k * 4</a:t>
            </a:r>
          </a:p>
          <a:p>
            <a:pPr>
              <a:lnSpc>
                <a:spcPct val="160000"/>
              </a:lnSpc>
              <a:buNone/>
            </a:pP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     add $t1, $a0, $t1 # $t1 = v+(k*4)</a:t>
            </a:r>
          </a:p>
          <a:p>
            <a:pPr>
              <a:lnSpc>
                <a:spcPct val="160000"/>
              </a:lnSpc>
              <a:buNone/>
            </a:pP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               #   (address of v[k])</a:t>
            </a:r>
          </a:p>
          <a:p>
            <a:pPr>
              <a:lnSpc>
                <a:spcPct val="160000"/>
              </a:lnSpc>
              <a:buNone/>
            </a:pP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     </a:t>
            </a:r>
            <a:r>
              <a:rPr lang="en-AU" altLang="ko-KR" sz="1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$t0, 0($t1)    # $t0 (temp) = v[k]</a:t>
            </a:r>
          </a:p>
          <a:p>
            <a:pPr>
              <a:lnSpc>
                <a:spcPct val="160000"/>
              </a:lnSpc>
              <a:buNone/>
            </a:pP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     </a:t>
            </a:r>
            <a:r>
              <a:rPr lang="en-AU" altLang="ko-KR" sz="1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$t2, 4($t1)    # $t2 = v[k+1]</a:t>
            </a:r>
          </a:p>
          <a:p>
            <a:pPr>
              <a:lnSpc>
                <a:spcPct val="160000"/>
              </a:lnSpc>
              <a:buNone/>
            </a:pP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     </a:t>
            </a:r>
            <a:r>
              <a:rPr lang="en-AU" altLang="ko-KR" sz="1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sw</a:t>
            </a: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$t2, 0($t1)    # v[k] = $t2 (v[k+1])</a:t>
            </a:r>
          </a:p>
          <a:p>
            <a:pPr>
              <a:lnSpc>
                <a:spcPct val="160000"/>
              </a:lnSpc>
              <a:buNone/>
            </a:pP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     </a:t>
            </a:r>
            <a:r>
              <a:rPr lang="en-AU" altLang="ko-KR" sz="1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sw</a:t>
            </a: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$t0, 4($t1)    # v[k+1] = $t0 (temp)</a:t>
            </a:r>
          </a:p>
          <a:p>
            <a:pPr>
              <a:lnSpc>
                <a:spcPct val="160000"/>
              </a:lnSpc>
              <a:buNone/>
            </a:pP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     </a:t>
            </a:r>
            <a:r>
              <a:rPr lang="en-AU" altLang="ko-KR" sz="1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jr</a:t>
            </a: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$</a:t>
            </a:r>
            <a:r>
              <a:rPr lang="en-AU" altLang="ko-KR" sz="1600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ra</a:t>
            </a:r>
            <a:r>
              <a:rPr lang="en-AU" altLang="ko-KR" sz="1600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   # return to calling routine</a:t>
            </a:r>
          </a:p>
          <a:p>
            <a:pPr>
              <a:lnSpc>
                <a:spcPct val="160000"/>
              </a:lnSpc>
            </a:pPr>
            <a:endParaRPr lang="ko-KR" altLang="en-US" sz="16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The Procedure Swap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71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21611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50" charset="-127"/>
              </a:rPr>
              <a:t>Non-leaf (calls swap)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void sort (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v[],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n)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{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 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j;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  for (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= 0;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&lt; n;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+= 1) {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    for (j =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– 1;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         j &gt;= 0 &amp;&amp; v[j] &gt; v[j + 1];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         j -= 1) {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      swap(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v,j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);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    }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  }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}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50" charset="-127"/>
              </a:rPr>
              <a:t>v in $a0, k in $a1, </a:t>
            </a:r>
            <a:r>
              <a:rPr lang="en-US" altLang="ko-KR" dirty="0" err="1">
                <a:ea typeface="굴림" panose="020B0600000101010101" pitchFamily="50" charset="-127"/>
              </a:rPr>
              <a:t>i</a:t>
            </a:r>
            <a:r>
              <a:rPr lang="en-US" altLang="ko-KR" dirty="0">
                <a:ea typeface="굴림" panose="020B0600000101010101" pitchFamily="50" charset="-127"/>
              </a:rPr>
              <a:t> in $s0, j in $</a:t>
            </a:r>
            <a:r>
              <a:rPr lang="en-US" altLang="ko-KR" dirty="0" smtClean="0">
                <a:ea typeface="굴림" panose="020B0600000101010101" pitchFamily="50" charset="-127"/>
              </a:rPr>
              <a:t>s1</a:t>
            </a:r>
            <a:endParaRPr lang="en-AU" altLang="ko-KR" dirty="0">
              <a:ea typeface="굴림" panose="020B0600000101010101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The Sort Procedure in C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72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682828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그룹 29"/>
          <p:cNvGrpSpPr/>
          <p:nvPr/>
        </p:nvGrpSpPr>
        <p:grpSpPr>
          <a:xfrm>
            <a:off x="273835" y="732157"/>
            <a:ext cx="8332787" cy="5107328"/>
            <a:chOff x="684213" y="1116013"/>
            <a:chExt cx="8332787" cy="5149850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684213" y="1116013"/>
              <a:ext cx="7316787" cy="484187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684213" y="1600200"/>
              <a:ext cx="7316787" cy="484188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684213" y="2084388"/>
              <a:ext cx="7316787" cy="2459037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684213" y="4543425"/>
              <a:ext cx="7316787" cy="733425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684213" y="5276850"/>
              <a:ext cx="7316787" cy="485775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684213" y="5762625"/>
              <a:ext cx="7316787" cy="503238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8062913" y="4591050"/>
              <a:ext cx="749300" cy="649288"/>
            </a:xfrm>
            <a:prstGeom prst="rect">
              <a:avLst/>
            </a:prstGeom>
            <a:solidFill>
              <a:srgbClr val="9FCA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54000" rIns="5400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ko-K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Pass</a:t>
              </a:r>
              <a:br>
                <a:rPr kumimoji="0" lang="en-AU" altLang="ko-K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</a:br>
              <a:r>
                <a:rPr kumimoji="0" lang="en-AU" altLang="ko-K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params</a:t>
              </a:r>
              <a:br>
                <a:rPr kumimoji="0" lang="en-AU" altLang="ko-K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</a:br>
              <a:r>
                <a:rPr kumimoji="0" lang="en-AU" altLang="ko-K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&amp; call</a:t>
              </a: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8062913" y="1122363"/>
              <a:ext cx="758825" cy="504825"/>
            </a:xfrm>
            <a:prstGeom prst="rect">
              <a:avLst/>
            </a:prstGeom>
            <a:solidFill>
              <a:srgbClr val="9FCA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54000" rIns="5400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ko-K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Move</a:t>
              </a:r>
              <a:br>
                <a:rPr kumimoji="0" lang="en-AU" altLang="ko-K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</a:br>
              <a:r>
                <a:rPr kumimoji="0" lang="en-AU" altLang="ko-K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params</a:t>
              </a: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8062913" y="5405438"/>
              <a:ext cx="954087" cy="274637"/>
            </a:xfrm>
            <a:prstGeom prst="rect">
              <a:avLst/>
            </a:prstGeom>
            <a:solidFill>
              <a:srgbClr val="9FCA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54000" rIns="5400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ko-K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Inner loop</a:t>
              </a: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8062913" y="5891213"/>
              <a:ext cx="954087" cy="274637"/>
            </a:xfrm>
            <a:prstGeom prst="rect">
              <a:avLst/>
            </a:prstGeom>
            <a:solidFill>
              <a:srgbClr val="9FCA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54000" rIns="5400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ko-K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Outer loop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8062913" y="3148013"/>
              <a:ext cx="954087" cy="274637"/>
            </a:xfrm>
            <a:prstGeom prst="rect">
              <a:avLst/>
            </a:prstGeom>
            <a:solidFill>
              <a:srgbClr val="9FCA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54000" rIns="5400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ko-K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Inner loop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8062913" y="1728788"/>
              <a:ext cx="954087" cy="274637"/>
            </a:xfrm>
            <a:prstGeom prst="rect">
              <a:avLst/>
            </a:prstGeom>
            <a:solidFill>
              <a:srgbClr val="9FCA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54000" rIns="5400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ko-K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굴림" panose="020B0600000101010101" pitchFamily="50" charset="-127"/>
                </a:rPr>
                <a:t>Outer loop</a:t>
              </a:r>
            </a:p>
          </p:txBody>
        </p:sp>
      </p:grpSp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40000" lnSpcReduction="20000"/>
          </a:bodyPr>
          <a:lstStyle/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move $s2, $a0           # save $a0 into $s2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move $s3, $a1           # save $a1 into $s3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move $s0, $zero         #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= 0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for1tst: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slt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$t0, $s0, $s3      # $t0 = 0 if $s0 ≥ $s3 (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≥ n)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beq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$t0, $zero, exit1  # go to exit1 if $s0 ≥ $s3 (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≥ n)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$s1, $s0, –1       # j =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– 1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for2tst: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slti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$t0, $s1, 0        # $t0 = 1 if $s1 &lt; 0 (j &lt; 0)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bne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$t0, $zero, exit2  # go to exit2 if $s1 &lt; 0 (j &lt; 0)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sll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$t1, $s1, 2        # $t1 = j * 4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add  $t2, $s2, $t1      # $t2 = v + (j * 4)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$t3, 0($t2)        # $t3 = v[j]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$t4, 4($t2)        # $t4 = v[j + 1]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slt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$t0, $t4, $t3      # $t0 = 0 if $t4 ≥ $t3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beq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$t0, $zero, exit2  # go to exit2 if $t4 ≥ $t3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move $a0, $s2           # 1st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param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of swap is v (old $a0)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move $a1, $s1           # 2nd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param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of swap is j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jal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swap               # call swap procedure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$s1, $s1, –1       # j –= 1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j    for2tst            # jump to test of inner loop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exit2: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$s0, $s0, 1        #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+= 1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j    for1tst            # jump to test of outer loop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The Procedure Body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73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988433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205740" y="732157"/>
            <a:ext cx="7987646" cy="4962473"/>
            <a:chOff x="205740" y="732157"/>
            <a:chExt cx="7450137" cy="3703637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205740" y="732157"/>
              <a:ext cx="7450137" cy="1466850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205740" y="2683194"/>
              <a:ext cx="7450137" cy="1493838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205740" y="4177032"/>
              <a:ext cx="7450137" cy="258762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205740" y="2199007"/>
              <a:ext cx="7450137" cy="484187"/>
            </a:xfrm>
            <a:prstGeom prst="rect">
              <a:avLst/>
            </a:prstGeom>
            <a:solidFill>
              <a:srgbClr val="ECEAA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endParaRPr>
            </a:p>
          </p:txBody>
        </p:sp>
      </p:grpSp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sort: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–20      # make room on stack for 5 registers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sw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ra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16($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  # save 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ra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on stack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sw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$s3,12($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   # save $s3 on stack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sw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$s2, 8($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   # save $s2 on stack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sw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$s1, 4($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   # save $s1 on stack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sw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$s0, 0($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   # save $s0 on stack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…                      # procedure body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…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exit1: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$s0, 0($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# restore $s0 from stack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$s1, 4($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   # restore $s1 from stack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$s2, 8($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   # restore $s2 from stack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$s3,12($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   # restore $s3 from stack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lw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$ra,16($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)         # restore 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ra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from stack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addi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sp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20       # restore stack pointer</a:t>
            </a:r>
          </a:p>
          <a:p>
            <a:pPr>
              <a:spcBef>
                <a:spcPct val="15000"/>
              </a:spcBef>
              <a:buNone/>
            </a:pP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jr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$</a:t>
            </a:r>
            <a:r>
              <a:rPr lang="en-AU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ra</a:t>
            </a:r>
            <a:r>
              <a:rPr lang="en-AU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                # return to calling routine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The Full Procedure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74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198461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Effect of Compiler Optimization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75</a:t>
            </a:fld>
            <a:endParaRPr lang="ko-KR" altLang="en-US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00050" y="1774825"/>
          <a:ext cx="38290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Chart" r:id="rId3" imgW="3828963" imgH="2333625" progId="MSGraph.Chart.8">
                  <p:embed followColorScheme="full"/>
                </p:oleObj>
              </mc:Choice>
              <mc:Fallback>
                <p:oleObj name="Chart" r:id="rId3" imgW="3828963" imgH="2333625" progId="MSGraph.Chart.8">
                  <p:embed followColorScheme="full"/>
                  <p:pic>
                    <p:nvPicPr>
                      <p:cNvPr id="15053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774825"/>
                        <a:ext cx="38290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00050" y="4044950"/>
          <a:ext cx="377190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Chart" r:id="rId5" imgW="3771987" imgH="2333625" progId="MSGraph.Chart.8">
                  <p:embed followColorScheme="full"/>
                </p:oleObj>
              </mc:Choice>
              <mc:Fallback>
                <p:oleObj name="Chart" r:id="rId5" imgW="3771987" imgH="2333625" progId="MSGraph.Chart.8">
                  <p:embed followColorScheme="full"/>
                  <p:pic>
                    <p:nvPicPr>
                      <p:cNvPr id="15053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4044950"/>
                        <a:ext cx="377190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4284663" y="1773238"/>
          <a:ext cx="377190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Chart" r:id="rId7" imgW="3771987" imgH="2333625" progId="MSGraph.Chart.8">
                  <p:embed followColorScheme="full"/>
                </p:oleObj>
              </mc:Choice>
              <mc:Fallback>
                <p:oleObj name="Chart" r:id="rId7" imgW="3771987" imgH="2333625" progId="MSGraph.Chart.8">
                  <p:embed followColorScheme="full"/>
                  <p:pic>
                    <p:nvPicPr>
                      <p:cNvPr id="15053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773238"/>
                        <a:ext cx="377190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427538" y="4048125"/>
          <a:ext cx="38290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Chart" r:id="rId9" imgW="3828963" imgH="2333625" progId="MSGraph.Chart.8">
                  <p:embed followColorScheme="full"/>
                </p:oleObj>
              </mc:Choice>
              <mc:Fallback>
                <p:oleObj name="Chart" r:id="rId9" imgW="3828963" imgH="2333625" progId="MSGraph.Chart.8">
                  <p:embed followColorScheme="full"/>
                  <p:pic>
                    <p:nvPicPr>
                      <p:cNvPr id="15053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048125"/>
                        <a:ext cx="38290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908175" y="1268413"/>
            <a:ext cx="47307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dirty="0">
                <a:latin typeface="Tahoma" panose="020B0604030504040204" pitchFamily="34" charset="0"/>
                <a:ea typeface="굴림" panose="020B0600000101010101" pitchFamily="50" charset="-127"/>
              </a:rPr>
              <a:t>Compiled with </a:t>
            </a:r>
            <a:r>
              <a:rPr lang="en-US" altLang="ko-KR" sz="1800" dirty="0" err="1">
                <a:latin typeface="Tahoma" panose="020B0604030504040204" pitchFamily="34" charset="0"/>
                <a:ea typeface="굴림" panose="020B0600000101010101" pitchFamily="50" charset="-127"/>
              </a:rPr>
              <a:t>gcc</a:t>
            </a:r>
            <a:r>
              <a:rPr lang="en-US" altLang="ko-KR" sz="1800" dirty="0">
                <a:latin typeface="Tahoma" panose="020B0604030504040204" pitchFamily="34" charset="0"/>
                <a:ea typeface="굴림" panose="020B0600000101010101" pitchFamily="50" charset="-127"/>
              </a:rPr>
              <a:t> for Pentium 4 under Linux</a:t>
            </a:r>
            <a:endParaRPr lang="en-AU" altLang="ko-KR" sz="1800" dirty="0">
              <a:latin typeface="Tahoma" panose="020B0604030504040204" pitchFamily="34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823643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Effect of Language and Algorithm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76</a:t>
            </a:fld>
            <a:endParaRPr lang="ko-KR" altLang="en-US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647825" y="1125538"/>
          <a:ext cx="5086350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Chart" r:id="rId3" imgW="5086393" imgH="1942970" progId="MSGraph.Chart.8">
                  <p:embed followColorScheme="full"/>
                </p:oleObj>
              </mc:Choice>
              <mc:Fallback>
                <p:oleObj name="Chart" r:id="rId3" imgW="5086393" imgH="1942970" progId="MSGraph.Chart.8">
                  <p:embed followColorScheme="full"/>
                  <p:pic>
                    <p:nvPicPr>
                      <p:cNvPr id="15258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1125538"/>
                        <a:ext cx="5086350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647825" y="2852738"/>
          <a:ext cx="50863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Chart" r:id="rId5" imgW="5086393" imgH="1942970" progId="MSGraph.Chart.8">
                  <p:embed followColorScheme="full"/>
                </p:oleObj>
              </mc:Choice>
              <mc:Fallback>
                <p:oleObj name="Chart" r:id="rId5" imgW="5086393" imgH="1942970" progId="MSGraph.Chart.8">
                  <p:embed followColorScheme="full"/>
                  <p:pic>
                    <p:nvPicPr>
                      <p:cNvPr id="15258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2852738"/>
                        <a:ext cx="508635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619250" y="4652963"/>
          <a:ext cx="50863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Chart" r:id="rId7" imgW="5086393" imgH="1942970" progId="MSGraph.Chart.8">
                  <p:embed followColorScheme="full"/>
                </p:oleObj>
              </mc:Choice>
              <mc:Fallback>
                <p:oleObj name="Chart" r:id="rId7" imgW="5086393" imgH="1942970" progId="MSGraph.Chart.8">
                  <p:embed followColorScheme="full"/>
                  <p:pic>
                    <p:nvPicPr>
                      <p:cNvPr id="15258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652963"/>
                        <a:ext cx="508635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69575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Array indexing involves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Multiplying index by element size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Adding to array base address</a:t>
            </a:r>
            <a:endParaRPr lang="en-AU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ea typeface="굴림" panose="020B0600000101010101" pitchFamily="50" charset="-127"/>
              </a:rPr>
              <a:t>Pointers correspond directly to memory addresses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Can avoid indexing complexity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Arrays vs. Pointers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77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618540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Example: Clearing and Array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78</a:t>
            </a:fld>
            <a:endParaRPr lang="ko-KR" alt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57080"/>
              </p:ext>
            </p:extLst>
          </p:nvPr>
        </p:nvGraphicFramePr>
        <p:xfrm>
          <a:off x="205740" y="1360948"/>
          <a:ext cx="8763741" cy="4170168"/>
        </p:xfrm>
        <a:graphic>
          <a:graphicData uri="http://schemas.openxmlformats.org/drawingml/2006/table">
            <a:tbl>
              <a:tblPr/>
              <a:tblGrid>
                <a:gridCol w="4311749">
                  <a:extLst>
                    <a:ext uri="{9D8B030D-6E8A-4147-A177-3AD203B41FA5}">
                      <a16:colId xmlns:a16="http://schemas.microsoft.com/office/drawing/2014/main" val="4136913050"/>
                    </a:ext>
                  </a:extLst>
                </a:gridCol>
                <a:gridCol w="4451992">
                  <a:extLst>
                    <a:ext uri="{9D8B030D-6E8A-4147-A177-3AD203B41FA5}">
                      <a16:colId xmlns:a16="http://schemas.microsoft.com/office/drawing/2014/main" val="1336482209"/>
                    </a:ext>
                  </a:extLst>
                </a:gridCol>
              </a:tblGrid>
              <a:tr h="1390374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clear1(int array[], int size)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int i;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for (i = 0; i &lt; size; i += 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array[i]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}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clear2(int *array, int size)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int *p;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for (p = &amp;array[0]; p &lt; &amp;array[size];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p = p + 1)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*p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}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136887"/>
                  </a:ext>
                </a:extLst>
              </a:tr>
              <a:tr h="2492665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move $t0,$zero   # i =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loop1: sll $t1,$t0,2    # $t1 = i *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add $t2,$a0,$t1  # $t2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                 #   &amp;array[i]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sw $zero, 0($t2) # array[i] =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addi $t0,$t0,1   # i = i + 1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slt $t3,$t0,$a1  # $t3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                 #   (i &lt; size)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bne $t3,$zero,loop1 # if (…)</a:t>
                      </a:r>
                      <a:b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</a:br>
                      <a:r>
                        <a:rPr kumimoji="0" lang="en-AU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                    # goto loop1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move $t0,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$a0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# p = &amp; array[0]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</a:t>
                      </a:r>
                      <a:r>
                        <a:rPr kumimoji="0" lang="en-AU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sll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$t1,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$a1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,2   # $t1 = 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size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*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add $t2,$a0,$t1 # $t2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                #   &amp;array[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size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loop2: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</a:t>
                      </a:r>
                      <a:r>
                        <a:rPr kumimoji="0" lang="en-AU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sw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$zero,0(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$t0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) # 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Memory[p]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=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</a:t>
                      </a:r>
                      <a:r>
                        <a:rPr kumimoji="0" lang="en-AU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addi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$t0,$t0,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4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# 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p = p + 4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</a:t>
                      </a:r>
                      <a:r>
                        <a:rPr kumimoji="0" lang="en-AU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slt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$t3,$t0,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$t2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# $t3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                #(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p&lt;&amp;array[size]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</a:t>
                      </a:r>
                      <a:r>
                        <a:rPr kumimoji="0" lang="en-AU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bne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$t3,$zero,loop2 # if (…)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                          # </a:t>
                      </a:r>
                      <a:r>
                        <a:rPr kumimoji="0" lang="en-AU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goto</a:t>
                      </a:r>
                      <a:r>
                        <a:rPr kumimoji="0" lang="en-A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 loop2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907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2866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Multiply “strength reduced” to shift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Array version requires shift to be inside loop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Part of index calculation for incremented </a:t>
            </a:r>
            <a:r>
              <a:rPr lang="en-US" altLang="ko-KR" dirty="0" err="1">
                <a:ea typeface="굴림" panose="020B0600000101010101" pitchFamily="50" charset="-127"/>
              </a:rPr>
              <a:t>i</a:t>
            </a:r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c.f. incrementing pointer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Compiler can achieve same effect as manual use of pointers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Induction variable elimination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Better to make program clearer and safer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Comparison of Array vs. </a:t>
            </a:r>
            <a:r>
              <a:rPr lang="en-US" altLang="ko-KR" dirty="0" err="1">
                <a:ea typeface="굴림" panose="020B0600000101010101" pitchFamily="50" charset="-127"/>
              </a:rPr>
              <a:t>Ptr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79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6583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Add and subtract, three operands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Two sources and one destination</a:t>
            </a:r>
          </a:p>
          <a:p>
            <a:pPr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add a, b, c  # a gets b + c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All arithmetic operations have this form</a:t>
            </a:r>
          </a:p>
          <a:p>
            <a:r>
              <a:rPr lang="en-US" altLang="ko-KR" i="1" dirty="0">
                <a:ea typeface="굴림" panose="020B0600000101010101" pitchFamily="50" charset="-127"/>
              </a:rPr>
              <a:t>Design Principle 1:</a:t>
            </a:r>
            <a:r>
              <a:rPr lang="en-US" altLang="ko-KR" dirty="0">
                <a:ea typeface="굴림" panose="020B0600000101010101" pitchFamily="50" charset="-127"/>
              </a:rPr>
              <a:t> Simplicity </a:t>
            </a:r>
            <a:r>
              <a:rPr lang="en-US" altLang="ko-KR" dirty="0" err="1">
                <a:ea typeface="굴림" panose="020B0600000101010101" pitchFamily="50" charset="-127"/>
              </a:rPr>
              <a:t>favours</a:t>
            </a:r>
            <a:r>
              <a:rPr lang="en-US" altLang="ko-KR" dirty="0">
                <a:ea typeface="굴림" panose="020B0600000101010101" pitchFamily="50" charset="-127"/>
              </a:rPr>
              <a:t> regularity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Regularity makes implementation simpler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Simplicity enables higher performance at lower cost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Arithmetic Operations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517600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ARM: the most popular embedded core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Similar basic set of instructions to MIPS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ARM &amp; MIPS Similarities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80</a:t>
            </a:fld>
            <a:endParaRPr lang="ko-KR" altLang="en-US" dirty="0"/>
          </a:p>
        </p:txBody>
      </p:sp>
      <p:graphicFrame>
        <p:nvGraphicFramePr>
          <p:cNvPr id="5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937004"/>
              </p:ext>
            </p:extLst>
          </p:nvPr>
        </p:nvGraphicFramePr>
        <p:xfrm>
          <a:off x="755650" y="2258530"/>
          <a:ext cx="7632700" cy="3976688"/>
        </p:xfrm>
        <a:graphic>
          <a:graphicData uri="http://schemas.openxmlformats.org/drawingml/2006/table">
            <a:tbl>
              <a:tblPr/>
              <a:tblGrid>
                <a:gridCol w="3482975">
                  <a:extLst>
                    <a:ext uri="{9D8B030D-6E8A-4147-A177-3AD203B41FA5}">
                      <a16:colId xmlns:a16="http://schemas.microsoft.com/office/drawing/2014/main" val="1169058833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3264906595"/>
                    </a:ext>
                  </a:extLst>
                </a:gridCol>
                <a:gridCol w="2073275">
                  <a:extLst>
                    <a:ext uri="{9D8B030D-6E8A-4147-A177-3AD203B41FA5}">
                      <a16:colId xmlns:a16="http://schemas.microsoft.com/office/drawing/2014/main" val="4284896396"/>
                    </a:ext>
                  </a:extLst>
                </a:gridCol>
              </a:tblGrid>
              <a:tr h="460375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ARM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MIPS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0546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Date announced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038195"/>
                  </a:ext>
                </a:extLst>
              </a:tr>
              <a:tr h="463550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Instruction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32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32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557743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Address space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32-bit flat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32-bit flat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233391"/>
                  </a:ext>
                </a:extLst>
              </a:tr>
              <a:tr h="460375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Data alignment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Aligned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Aligned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615515"/>
                  </a:ext>
                </a:extLst>
              </a:tr>
              <a:tr h="455613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Data addressing modes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AAC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61664"/>
                  </a:ext>
                </a:extLst>
              </a:tr>
              <a:tr h="460375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Registers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15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× 32-bit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AAC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31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× 32-bit</a:t>
                      </a:r>
                      <a:endParaRPr kumimoji="0" lang="en-AU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51014"/>
                  </a:ext>
                </a:extLst>
              </a:tr>
              <a:tr h="581025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Input/output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Memory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Memory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578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88924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Uses condition codes for result of an arithmetic/logical instruction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Negative, zero, carry, overflow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Compare instructions to set condition codes without keeping the result</a:t>
            </a:r>
          </a:p>
          <a:p>
            <a:r>
              <a:rPr lang="en-AU" altLang="ko-KR" dirty="0">
                <a:ea typeface="굴림" panose="020B0600000101010101" pitchFamily="50" charset="-127"/>
              </a:rPr>
              <a:t>Each instruction can be conditional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Top 4 bits of instruction word: condition value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</a:rPr>
              <a:t>Can avoid branches over single instructions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Compare and Branch in ARM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81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374056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Instruction Encoding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82</a:t>
            </a:fld>
            <a:endParaRPr lang="ko-KR" altLang="en-US" dirty="0"/>
          </a:p>
        </p:txBody>
      </p:sp>
      <p:pic>
        <p:nvPicPr>
          <p:cNvPr id="5" name="Picture 4" descr="f02-34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06" y="1059013"/>
            <a:ext cx="5992586" cy="503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12915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Powerful instruction </a:t>
            </a:r>
            <a:r>
              <a:rPr lang="en-US" altLang="ko-KR" dirty="0">
                <a:ea typeface="굴림" panose="020B0600000101010101" pitchFamily="50" charset="-127"/>
                <a:sym typeface="Symbol" panose="05050102010706020507" pitchFamily="18" charset="2"/>
              </a:rPr>
              <a:t> higher performance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  <a:sym typeface="Symbol" panose="05050102010706020507" pitchFamily="18" charset="2"/>
              </a:rPr>
              <a:t>Fewer instructions required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  <a:sym typeface="Symbol" panose="05050102010706020507" pitchFamily="18" charset="2"/>
              </a:rPr>
              <a:t>But complex instructions are hard to implement</a:t>
            </a:r>
          </a:p>
          <a:p>
            <a:pPr lvl="2"/>
            <a:r>
              <a:rPr lang="en-US" altLang="ko-KR" dirty="0">
                <a:ea typeface="굴림" panose="020B0600000101010101" pitchFamily="50" charset="-127"/>
                <a:sym typeface="Symbol" panose="05050102010706020507" pitchFamily="18" charset="2"/>
              </a:rPr>
              <a:t>May slow down all instructions, including simple ones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  <a:sym typeface="Symbol" panose="05050102010706020507" pitchFamily="18" charset="2"/>
              </a:rPr>
              <a:t>Compilers are good at making fast code from simple instructions</a:t>
            </a:r>
          </a:p>
          <a:p>
            <a:r>
              <a:rPr lang="en-US" altLang="ko-KR" dirty="0">
                <a:ea typeface="굴림" panose="020B0600000101010101" pitchFamily="50" charset="-127"/>
                <a:sym typeface="Symbol" panose="05050102010706020507" pitchFamily="18" charset="2"/>
              </a:rPr>
              <a:t>Use assembly code for high performance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  <a:sym typeface="Symbol" panose="05050102010706020507" pitchFamily="18" charset="2"/>
              </a:rPr>
              <a:t>But modern compilers are better at dealing with modern processors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  <a:sym typeface="Symbol" panose="05050102010706020507" pitchFamily="18" charset="2"/>
              </a:rPr>
              <a:t>More lines of code  more errors and less productivity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Fallacies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83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6559899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Backward compatibility </a:t>
            </a:r>
            <a:r>
              <a:rPr lang="en-US" altLang="ko-KR" dirty="0">
                <a:ea typeface="굴림" panose="020B0600000101010101" pitchFamily="50" charset="-127"/>
                <a:sym typeface="Symbol" panose="05050102010706020507" pitchFamily="18" charset="2"/>
              </a:rPr>
              <a:t> instruction set doesn’t change</a:t>
            </a:r>
          </a:p>
          <a:p>
            <a:pPr lvl="1"/>
            <a:r>
              <a:rPr lang="en-AU" altLang="ko-KR" dirty="0">
                <a:ea typeface="굴림" panose="020B0600000101010101" pitchFamily="50" charset="-127"/>
                <a:sym typeface="Symbol" panose="05050102010706020507" pitchFamily="18" charset="2"/>
              </a:rPr>
              <a:t>But they do accrete more instructions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>
                <a:ea typeface="굴림" panose="020B0600000101010101" pitchFamily="50" charset="-127"/>
              </a:rPr>
              <a:t>Fallacies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84</a:t>
            </a:fld>
            <a:endParaRPr lang="ko-KR" altLang="en-US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781300"/>
            <a:ext cx="554355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300788" y="4149725"/>
            <a:ext cx="2035175" cy="376238"/>
          </a:xfrm>
          <a:prstGeom prst="rect">
            <a:avLst/>
          </a:prstGeom>
          <a:solidFill>
            <a:srgbClr val="9FCAD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ko-K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</a:rPr>
              <a:t>x86 instruction set</a:t>
            </a:r>
          </a:p>
        </p:txBody>
      </p:sp>
    </p:spTree>
    <p:extLst>
      <p:ext uri="{BB962C8B-B14F-4D97-AF65-F5344CB8AC3E}">
        <p14:creationId xmlns:p14="http://schemas.microsoft.com/office/powerpoint/2010/main" val="210270935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Sequential words are not at sequential addresses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Increment by 4, not by 1!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Keeping a pointer to an automatic variable after procedure returns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e.g., passing pointer back via an argument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Pointer becomes invalid when stack popped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Pitfalls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85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7509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ea typeface="굴림" panose="020B0600000101010101" pitchFamily="50" charset="-127"/>
              </a:rPr>
              <a:t>Design principles</a:t>
            </a:r>
          </a:p>
          <a:p>
            <a:pPr lvl="1">
              <a:buNone/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1.</a:t>
            </a:r>
            <a:r>
              <a:rPr lang="en-US" altLang="ko-KR" dirty="0">
                <a:ea typeface="굴림" panose="020B0600000101010101" pitchFamily="50" charset="-127"/>
              </a:rPr>
              <a:t>	Simplicity favors regularity</a:t>
            </a:r>
          </a:p>
          <a:p>
            <a:pPr lvl="1">
              <a:buNone/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2.</a:t>
            </a:r>
            <a:r>
              <a:rPr lang="en-US" altLang="ko-KR" dirty="0">
                <a:ea typeface="굴림" panose="020B0600000101010101" pitchFamily="50" charset="-127"/>
              </a:rPr>
              <a:t>	Smaller is faster</a:t>
            </a:r>
          </a:p>
          <a:p>
            <a:pPr lvl="1">
              <a:buNone/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3.</a:t>
            </a:r>
            <a:r>
              <a:rPr lang="en-US" altLang="ko-KR" dirty="0">
                <a:ea typeface="굴림" panose="020B0600000101010101" pitchFamily="50" charset="-127"/>
              </a:rPr>
              <a:t>	Make the common case fast</a:t>
            </a:r>
          </a:p>
          <a:p>
            <a:pPr lvl="1">
              <a:buNone/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50" charset="-127"/>
              </a:rPr>
              <a:t>4.</a:t>
            </a:r>
            <a:r>
              <a:rPr lang="en-US" altLang="ko-KR" dirty="0">
                <a:ea typeface="굴림" panose="020B0600000101010101" pitchFamily="50" charset="-127"/>
              </a:rPr>
              <a:t>	Good design demands good compromises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Layers of software/hardware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Compiler, assembler, hardware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MIPS: typical of RISC ISAs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c.f. x86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Concluding Remarks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86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479022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Measure MIPS instruction executions in benchmark programs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Consider making the common case fast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Consider compromises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Concluding Remarks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87</a:t>
            </a:fld>
            <a:endParaRPr lang="ko-KR" altLang="en-US" dirty="0"/>
          </a:p>
        </p:txBody>
      </p:sp>
      <p:graphicFrame>
        <p:nvGraphicFramePr>
          <p:cNvPr id="5" name="Group 44"/>
          <p:cNvGraphicFramePr>
            <a:graphicFrameLocks noGrp="1"/>
          </p:cNvGraphicFramePr>
          <p:nvPr/>
        </p:nvGraphicFramePr>
        <p:xfrm>
          <a:off x="179388" y="3222625"/>
          <a:ext cx="8783637" cy="3017580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3214806034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489015635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680291814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3617853942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Instruction class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MIPS examples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SPEC2006 Int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SPEC2006 FP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46365"/>
                  </a:ext>
                </a:extLst>
              </a:tr>
              <a:tr h="365125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Arithmetic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add, sub, addi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16%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48%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78785"/>
                  </a:ext>
                </a:extLst>
              </a:tr>
              <a:tr h="639763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Data transfer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lw, sw, lb, lbu, lh, lhu, sb, lui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35%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36%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10188"/>
                  </a:ext>
                </a:extLst>
              </a:tr>
              <a:tr h="639763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Logical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and, or, nor, andi, ori, sll, srl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12%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4%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980924"/>
                  </a:ext>
                </a:extLst>
              </a:tr>
              <a:tr h="639763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Cond. Branch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beq, bne, slt, slti, sltiu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34%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8%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141459"/>
                  </a:ext>
                </a:extLst>
              </a:tr>
              <a:tr h="365125"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Jump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굴림" panose="020B0600000101010101" pitchFamily="50" charset="-127"/>
                        </a:rPr>
                        <a:t>j, jr, jal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2%</a:t>
                      </a:r>
                      <a:endParaRPr kumimoji="0" lang="en-AU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772" rtl="0" eaLnBrk="1" latinLnBrk="1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772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0%</a:t>
                      </a:r>
                      <a:endParaRPr kumimoji="0" lang="en-AU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035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692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 code:</a:t>
            </a:r>
          </a:p>
          <a:p>
            <a:pPr>
              <a:spcBef>
                <a:spcPct val="50000"/>
              </a:spcBef>
              <a:spcAft>
                <a:spcPct val="30000"/>
              </a:spcAft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f = (g + h) - (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+ j);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Compiled MIPS code:</a:t>
            </a:r>
          </a:p>
          <a:p>
            <a:pPr>
              <a:spcBef>
                <a:spcPct val="50000"/>
              </a:spcBef>
              <a:spcAft>
                <a:spcPct val="30000"/>
              </a:spcAft>
              <a:buNone/>
            </a:pP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	add t0, g, h   # temp t0 = g + h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add t1,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, j   # temp t1 = </a:t>
            </a:r>
            <a:r>
              <a:rPr lang="en-US" altLang="ko-KR" dirty="0" err="1">
                <a:latin typeface="Lucida Console" panose="020B0609040504020204" pitchFamily="49" charset="0"/>
                <a:ea typeface="굴림" panose="020B0600000101010101" pitchFamily="50" charset="-127"/>
              </a:rPr>
              <a:t>i</a:t>
            </a: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 + j</a:t>
            </a:r>
            <a:b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</a:br>
            <a:r>
              <a:rPr lang="en-US" altLang="ko-KR" dirty="0">
                <a:latin typeface="Lucida Console" panose="020B0609040504020204" pitchFamily="49" charset="0"/>
                <a:ea typeface="굴림" panose="020B0600000101010101" pitchFamily="50" charset="-127"/>
              </a:rPr>
              <a:t>sub f, t0, t1  # f = t0 - t1</a:t>
            </a:r>
            <a:endParaRPr lang="en-AU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Arithmetic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757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16548</TotalTime>
  <Words>4141</Words>
  <Application>Microsoft Office PowerPoint</Application>
  <PresentationFormat>화면 슬라이드 쇼(4:3)</PresentationFormat>
  <Paragraphs>1018</Paragraphs>
  <Slides>87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87</vt:i4>
      </vt:variant>
    </vt:vector>
  </HeadingPairs>
  <TitlesOfParts>
    <vt:vector size="99" baseType="lpstr">
      <vt:lpstr>굴림</vt:lpstr>
      <vt:lpstr>맑은 고딕</vt:lpstr>
      <vt:lpstr>Arial</vt:lpstr>
      <vt:lpstr>Calibri</vt:lpstr>
      <vt:lpstr>Lucida Console</vt:lpstr>
      <vt:lpstr>Symbol</vt:lpstr>
      <vt:lpstr>Tahoma</vt:lpstr>
      <vt:lpstr>Times New Roman</vt:lpstr>
      <vt:lpstr>Wingdings</vt:lpstr>
      <vt:lpstr>Office 테마</vt:lpstr>
      <vt:lpstr>Microsoft Equation 3.0</vt:lpstr>
      <vt:lpstr>Microsoft Graph Chart</vt:lpstr>
      <vt:lpstr>Instructions: Language of the Computer</vt:lpstr>
      <vt:lpstr>Major topics</vt:lpstr>
      <vt:lpstr>Programming languages</vt:lpstr>
      <vt:lpstr>Assembly languages</vt:lpstr>
      <vt:lpstr>Machine languages</vt:lpstr>
      <vt:lpstr>Instruction Set Architecture</vt:lpstr>
      <vt:lpstr>The MIPS Instruction Set</vt:lpstr>
      <vt:lpstr>Arithmetic Operations</vt:lpstr>
      <vt:lpstr>Arithmetic Example</vt:lpstr>
      <vt:lpstr>Register Operands</vt:lpstr>
      <vt:lpstr>Register Operand Example</vt:lpstr>
      <vt:lpstr>Memory Operands</vt:lpstr>
      <vt:lpstr>Memory Operand Example 1</vt:lpstr>
      <vt:lpstr>Memory Operand Example 2</vt:lpstr>
      <vt:lpstr>Registers vs. Memory</vt:lpstr>
      <vt:lpstr>Immediate Operands</vt:lpstr>
      <vt:lpstr>The Constant Zero</vt:lpstr>
      <vt:lpstr>Unsigned Binary Integers</vt:lpstr>
      <vt:lpstr>2s-Complement Signed Integers</vt:lpstr>
      <vt:lpstr>2s-Complement Signed Integers</vt:lpstr>
      <vt:lpstr>Signed Negation</vt:lpstr>
      <vt:lpstr>Sign Extension</vt:lpstr>
      <vt:lpstr>Representing Instructions</vt:lpstr>
      <vt:lpstr>MIPS R-format Instructions</vt:lpstr>
      <vt:lpstr>R-format Example</vt:lpstr>
      <vt:lpstr>Hexadecimal</vt:lpstr>
      <vt:lpstr>MIPS I-format Instructions</vt:lpstr>
      <vt:lpstr>Logical Operations</vt:lpstr>
      <vt:lpstr>Shift Operations</vt:lpstr>
      <vt:lpstr>AND Operations</vt:lpstr>
      <vt:lpstr>OR Operations</vt:lpstr>
      <vt:lpstr>NOT Operations</vt:lpstr>
      <vt:lpstr>Conditional Operations</vt:lpstr>
      <vt:lpstr>Compiling If Statements</vt:lpstr>
      <vt:lpstr>Compiling Loop Statements</vt:lpstr>
      <vt:lpstr>Basic Blocks</vt:lpstr>
      <vt:lpstr>More Conditional Operations</vt:lpstr>
      <vt:lpstr>Branch Instruction Design</vt:lpstr>
      <vt:lpstr>Signed vs. Unsigned</vt:lpstr>
      <vt:lpstr>Procedure Calling</vt:lpstr>
      <vt:lpstr>Register Usage</vt:lpstr>
      <vt:lpstr>Procedure Call Instructions</vt:lpstr>
      <vt:lpstr>Leaf Procedure Example</vt:lpstr>
      <vt:lpstr>Leaf Procedure Example</vt:lpstr>
      <vt:lpstr>Non-Leaf Procedures</vt:lpstr>
      <vt:lpstr>Non-Leaf Procedure Example</vt:lpstr>
      <vt:lpstr>Non-Leaf Procedure Example</vt:lpstr>
      <vt:lpstr>Local Data on the Stack</vt:lpstr>
      <vt:lpstr>Memory Layout</vt:lpstr>
      <vt:lpstr>Character Data</vt:lpstr>
      <vt:lpstr>Byte/Halfword Operations</vt:lpstr>
      <vt:lpstr>String Copy Example</vt:lpstr>
      <vt:lpstr>String Copy Example</vt:lpstr>
      <vt:lpstr>32-bit Constants</vt:lpstr>
      <vt:lpstr>Branch Addressing</vt:lpstr>
      <vt:lpstr>Jump Addressing</vt:lpstr>
      <vt:lpstr>Target Addressing Example</vt:lpstr>
      <vt:lpstr>Branching Far Away</vt:lpstr>
      <vt:lpstr>Addressing Mode Summary</vt:lpstr>
      <vt:lpstr>Synchronization</vt:lpstr>
      <vt:lpstr>Synchronization in MIPS </vt:lpstr>
      <vt:lpstr>Translation and Startup</vt:lpstr>
      <vt:lpstr>Assembler Pseudoinstructions</vt:lpstr>
      <vt:lpstr>Producing an Object Module</vt:lpstr>
      <vt:lpstr>Linking Object Modules</vt:lpstr>
      <vt:lpstr>Loading a Program</vt:lpstr>
      <vt:lpstr>Dynamic Linking</vt:lpstr>
      <vt:lpstr>Lazy Linkage</vt:lpstr>
      <vt:lpstr>Starting Java Applications</vt:lpstr>
      <vt:lpstr>C Sort Example</vt:lpstr>
      <vt:lpstr>The Procedure Swap</vt:lpstr>
      <vt:lpstr>The Sort Procedure in C</vt:lpstr>
      <vt:lpstr>The Procedure Body</vt:lpstr>
      <vt:lpstr>The Full Procedure</vt:lpstr>
      <vt:lpstr>Effect of Compiler Optimization</vt:lpstr>
      <vt:lpstr>Effect of Language and Algorithm</vt:lpstr>
      <vt:lpstr>Arrays vs. Pointers</vt:lpstr>
      <vt:lpstr>Example: Clearing and Array</vt:lpstr>
      <vt:lpstr>Comparison of Array vs. Ptr</vt:lpstr>
      <vt:lpstr>ARM &amp; MIPS Similarities</vt:lpstr>
      <vt:lpstr>Compare and Branch in ARM</vt:lpstr>
      <vt:lpstr>Instruction Encoding</vt:lpstr>
      <vt:lpstr>Fallacies</vt:lpstr>
      <vt:lpstr>Fallacies</vt:lpstr>
      <vt:lpstr>Pitfalls</vt:lpstr>
      <vt:lpstr>Concluding Remarks</vt:lpstr>
      <vt:lpstr>Concluding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Paik</dc:creator>
  <cp:lastModifiedBy>김민성</cp:lastModifiedBy>
  <cp:revision>376</cp:revision>
  <cp:lastPrinted>2016-01-18T09:24:16Z</cp:lastPrinted>
  <dcterms:created xsi:type="dcterms:W3CDTF">2015-03-25T07:39:32Z</dcterms:created>
  <dcterms:modified xsi:type="dcterms:W3CDTF">2017-04-08T02:48:01Z</dcterms:modified>
</cp:coreProperties>
</file>