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"/>
  </p:notesMasterIdLst>
  <p:handoutMasterIdLst>
    <p:handoutMasterId r:id="rId10"/>
  </p:handoutMasterIdLst>
  <p:sldIdLst>
    <p:sldId id="276" r:id="rId2"/>
    <p:sldId id="305" r:id="rId3"/>
    <p:sldId id="306" r:id="rId4"/>
    <p:sldId id="307" r:id="rId5"/>
    <p:sldId id="309" r:id="rId6"/>
    <p:sldId id="310" r:id="rId7"/>
    <p:sldId id="311" r:id="rId8"/>
  </p:sldIdLst>
  <p:sldSz cx="9144000" cy="6858000" type="screen4x3"/>
  <p:notesSz cx="6797675" cy="9874250"/>
  <p:defaultTextStyle>
    <a:defPPr>
      <a:defRPr lang="ko-KR"/>
    </a:defPPr>
    <a:lvl1pPr marL="0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22"/>
    <a:srgbClr val="146A39"/>
    <a:srgbClr val="092F19"/>
    <a:srgbClr val="990000"/>
    <a:srgbClr val="5B9BD5"/>
    <a:srgbClr val="997300"/>
    <a:srgbClr val="7030A0"/>
    <a:srgbClr val="FFC000"/>
    <a:srgbClr val="567FCA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1951" autoAdjust="0"/>
  </p:normalViewPr>
  <p:slideViewPr>
    <p:cSldViewPr snapToGrid="0">
      <p:cViewPr varScale="1">
        <p:scale>
          <a:sx n="106" d="100"/>
          <a:sy n="106" d="100"/>
        </p:scale>
        <p:origin x="10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68656-775B-425D-8FE9-0D5E4232644B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55BCA-FEF2-4859-A621-FFE2875E00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6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4EF31-6CD5-4FB0-9FC3-44111ADD63E3}" type="datetimeFigureOut">
              <a:rPr lang="ko-KR" altLang="en-US" smtClean="0"/>
              <a:t>2017-04-13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790E-A74F-4861-8676-CEF8E1EDC5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1pPr>
    <a:lvl2pPr marL="42792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2pPr>
    <a:lvl3pPr marL="85584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3pPr>
    <a:lvl4pPr marL="1283766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4pPr>
    <a:lvl5pPr marL="1711688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5pPr>
    <a:lvl6pPr marL="2139611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6pPr>
    <a:lvl7pPr marL="2567532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7pPr>
    <a:lvl8pPr marL="2995454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8pPr>
    <a:lvl9pPr marL="3423377" algn="l" defTabSz="855844" rtl="0" eaLnBrk="1" latinLnBrk="1" hangingPunct="1">
      <a:defRPr sz="11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790E-A74F-4861-8676-CEF8E1EDC54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9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011288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Autofit/>
          </a:bodyPr>
          <a:lstStyle>
            <a:lvl1pPr marL="0" indent="0">
              <a:lnSpc>
                <a:spcPct val="150000"/>
              </a:lnSpc>
              <a:buNone/>
              <a:defRPr sz="18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1026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50" y="707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5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sz="quarter" idx="14"/>
          </p:nvPr>
        </p:nvSpPr>
        <p:spPr>
          <a:xfrm>
            <a:off x="205740" y="656846"/>
            <a:ext cx="8740140" cy="5578372"/>
          </a:xfrm>
        </p:spPr>
        <p:txBody>
          <a:bodyPr>
            <a:normAutofit/>
          </a:bodyPr>
          <a:lstStyle>
            <a:lvl1pPr>
              <a:defRPr sz="28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146A3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4938" y="6462485"/>
            <a:ext cx="2321112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710D401-E67E-491A-A509-A96343E41EB2}" type="datetime1">
              <a:rPr lang="ko-KR" altLang="en-US" smtClean="0"/>
              <a:pPr/>
              <a:t>2017-04-13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2485"/>
            <a:ext cx="30861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11444" y="6462485"/>
            <a:ext cx="2321112" cy="365125"/>
          </a:xfrm>
        </p:spPr>
        <p:txBody>
          <a:bodyPr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189697" y="611021"/>
            <a:ext cx="8459005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031" y="6462485"/>
            <a:ext cx="1045011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0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4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30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  <p:pic>
        <p:nvPicPr>
          <p:cNvPr id="3074" name="Picture 2" descr="건국대학교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062" y="84053"/>
            <a:ext cx="1581150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082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306977" y="1332409"/>
            <a:ext cx="8530046" cy="1193100"/>
          </a:xfrm>
        </p:spPr>
        <p:txBody>
          <a:bodyPr anchor="b">
            <a:normAutofit/>
          </a:bodyPr>
          <a:lstStyle>
            <a:lvl1pPr algn="l">
              <a:defRPr sz="36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962155"/>
          </a:xfrm>
        </p:spPr>
        <p:txBody>
          <a:bodyPr>
            <a:normAutofit/>
          </a:bodyPr>
          <a:lstStyle>
            <a:lvl1pPr marL="0" indent="0" algn="r">
              <a:buNone/>
              <a:defRPr sz="1600"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887" indent="0" algn="ctr">
              <a:buNone/>
              <a:defRPr sz="1500"/>
            </a:lvl2pPr>
            <a:lvl3pPr marL="685772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1" indent="0" algn="ctr">
              <a:buNone/>
              <a:defRPr sz="1200"/>
            </a:lvl9pPr>
          </a:lstStyle>
          <a:p>
            <a:endParaRPr lang="ko-KR" altLang="en-US" dirty="0"/>
          </a:p>
        </p:txBody>
      </p:sp>
      <p:grpSp>
        <p:nvGrpSpPr>
          <p:cNvPr id="9" name="그룹 8"/>
          <p:cNvGrpSpPr/>
          <p:nvPr userDrawn="1"/>
        </p:nvGrpSpPr>
        <p:grpSpPr>
          <a:xfrm>
            <a:off x="453003" y="5407754"/>
            <a:ext cx="1738316" cy="934398"/>
            <a:chOff x="364804" y="4591369"/>
            <a:chExt cx="1592585" cy="778665"/>
          </a:xfrm>
        </p:grpSpPr>
        <p:cxnSp>
          <p:nvCxnSpPr>
            <p:cNvPr id="10" name="직선 연결선 9"/>
            <p:cNvCxnSpPr/>
            <p:nvPr userDrawn="1"/>
          </p:nvCxnSpPr>
          <p:spPr>
            <a:xfrm>
              <a:off x="364804" y="459136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 userDrawn="1"/>
          </p:nvCxnSpPr>
          <p:spPr>
            <a:xfrm>
              <a:off x="364804" y="4849699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 userDrawn="1"/>
          </p:nvCxnSpPr>
          <p:spPr>
            <a:xfrm>
              <a:off x="364804" y="5110211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 userDrawn="1"/>
          </p:nvCxnSpPr>
          <p:spPr>
            <a:xfrm>
              <a:off x="364804" y="5370034"/>
              <a:ext cx="1592585" cy="0"/>
            </a:xfrm>
            <a:prstGeom prst="line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직선 연결선 14"/>
          <p:cNvCxnSpPr/>
          <p:nvPr userDrawn="1"/>
        </p:nvCxnSpPr>
        <p:spPr>
          <a:xfrm>
            <a:off x="364804" y="2486323"/>
            <a:ext cx="8406000" cy="0"/>
          </a:xfrm>
          <a:prstGeom prst="line">
            <a:avLst/>
          </a:prstGeom>
          <a:ln w="12700">
            <a:solidFill>
              <a:srgbClr val="146A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텍스트 개체 틀 22"/>
          <p:cNvSpPr>
            <a:spLocks noGrp="1"/>
          </p:cNvSpPr>
          <p:nvPr>
            <p:ph type="body" sz="quarter" idx="10" hasCustomPrompt="1"/>
          </p:nvPr>
        </p:nvSpPr>
        <p:spPr>
          <a:xfrm>
            <a:off x="364804" y="5321809"/>
            <a:ext cx="1826515" cy="1098317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buNone/>
              <a:defRPr sz="1600" b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ko-KR" altLang="en-US" dirty="0"/>
              <a:t>줄 간격 맞추려면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Shift + Enter</a:t>
            </a:r>
          </a:p>
        </p:txBody>
      </p:sp>
    </p:spTree>
    <p:extLst>
      <p:ext uri="{BB962C8B-B14F-4D97-AF65-F5344CB8AC3E}">
        <p14:creationId xmlns:p14="http://schemas.microsoft.com/office/powerpoint/2010/main" val="2424697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655" y="65688"/>
            <a:ext cx="8400882" cy="666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" y="1156357"/>
            <a:ext cx="8740140" cy="5199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4938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1E624B1F-0AE0-4D90-A2D1-9548DFBFB3A9}" type="datetime1">
              <a:rPr lang="ko-KR" altLang="en-US" smtClean="0"/>
              <a:pPr/>
              <a:t>2017-04-13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altLang="ko-KR" smtClean="0"/>
              <a:t>http://compiler.korea.ac.kr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321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fld id="{B4026F2D-D360-439B-9257-A5636D3F00A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405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718" r:id="rId3"/>
    <p:sldLayoutId id="214748373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772" rtl="0" eaLnBrk="1" latinLnBrk="1" hangingPunct="1">
        <a:lnSpc>
          <a:spcPct val="100000"/>
        </a:lnSpc>
        <a:spcBef>
          <a:spcPct val="0"/>
        </a:spcBef>
        <a:buNone/>
        <a:defRPr sz="3600" b="1" kern="1200">
          <a:solidFill>
            <a:srgbClr val="146A39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43" indent="-171443" algn="l" defTabSz="685772" rtl="0" eaLnBrk="1" latinLnBrk="1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30" indent="-171443" algn="l" defTabSz="685772" rtl="0" eaLnBrk="1" latinLnBrk="1" hangingPunct="1">
        <a:lnSpc>
          <a:spcPct val="150000"/>
        </a:lnSpc>
        <a:spcBef>
          <a:spcPts val="374"/>
        </a:spcBef>
        <a:buFont typeface="맑은 고딕" panose="020B0503020000020004" pitchFamily="50" charset="-127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15" indent="-171443" algn="l" defTabSz="685772" rtl="0" eaLnBrk="1" latinLnBrk="1" hangingPunct="1">
        <a:lnSpc>
          <a:spcPct val="150000"/>
        </a:lnSpc>
        <a:spcBef>
          <a:spcPts val="374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02" indent="-171443" algn="l" defTabSz="685772" rtl="0" eaLnBrk="1" latinLnBrk="1" hangingPunct="1">
        <a:lnSpc>
          <a:spcPct val="150000"/>
        </a:lnSpc>
        <a:spcBef>
          <a:spcPts val="374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2989" indent="-171443" algn="l" defTabSz="685772" rtl="0" eaLnBrk="1" latinLnBrk="1" hangingPunct="1">
        <a:lnSpc>
          <a:spcPct val="150000"/>
        </a:lnSpc>
        <a:spcBef>
          <a:spcPts val="37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87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4" indent="-171443" algn="l" defTabSz="685772" rtl="0" eaLnBrk="1" latinLnBrk="1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5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2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1" algn="l" defTabSz="685772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inseong@korea.ac.k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400" dirty="0" smtClean="0"/>
              <a:t>Introduction</a:t>
            </a:r>
            <a:endParaRPr lang="ko-KR" altLang="en-US" sz="44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>
          <a:xfrm>
            <a:off x="364804" y="5321809"/>
            <a:ext cx="2260701" cy="1098317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306977" y="2509835"/>
            <a:ext cx="8530046" cy="1953523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Microprocessor Design and Application</a:t>
            </a:r>
          </a:p>
          <a:p>
            <a:r>
              <a:rPr lang="ko-KR" altLang="en-US" dirty="0" smtClean="0"/>
              <a:t>마이크로 프로세서 설계 및 응용</a:t>
            </a:r>
            <a:endParaRPr lang="en-US" altLang="ko-KR" dirty="0" smtClean="0"/>
          </a:p>
          <a:p>
            <a:r>
              <a:rPr lang="en-US" altLang="ko-KR" dirty="0" smtClean="0"/>
              <a:t>2017 Spring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Minseong Kim (</a:t>
            </a:r>
            <a:r>
              <a:rPr lang="ko-KR" altLang="en-US" dirty="0" smtClean="0"/>
              <a:t>김민성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73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m</a:t>
            </a:r>
            <a:r>
              <a:rPr lang="en-US" altLang="ko-KR" dirty="0" smtClean="0">
                <a:hlinkClick r:id="rId2"/>
              </a:rPr>
              <a:t>inseong@korea.ac.kr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E-mail communication is really encouraged</a:t>
            </a:r>
          </a:p>
          <a:p>
            <a:r>
              <a:rPr lang="en-US" altLang="ko-KR" dirty="0" smtClean="0"/>
              <a:t>Tel : 02-3290-3794</a:t>
            </a:r>
          </a:p>
          <a:p>
            <a:pPr lvl="1"/>
            <a:r>
              <a:rPr lang="en-US" altLang="ko-KR" dirty="0" smtClean="0"/>
              <a:t>Please avoid calling me, except the case of </a:t>
            </a:r>
            <a:r>
              <a:rPr lang="en-US" altLang="ko-KR" dirty="0" smtClean="0">
                <a:solidFill>
                  <a:srgbClr val="FF0000"/>
                </a:solidFill>
              </a:rPr>
              <a:t>emergency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Contact Information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2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This course focuses on the engineering methodology, design techniques, correctness criteria, technology trends, and evaluation methods involved in the computer architecture. Major concepts discussed in this course include hardware-software interface, processor design, pipelining, memory hierarchies, and current issues.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Overview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86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design a simple digital </a:t>
            </a:r>
            <a:r>
              <a:rPr lang="en-US" altLang="ko-KR" dirty="0" smtClean="0"/>
              <a:t>system</a:t>
            </a:r>
          </a:p>
          <a:p>
            <a:r>
              <a:rPr lang="en-US" altLang="ko-KR" dirty="0" smtClean="0"/>
              <a:t>To </a:t>
            </a:r>
            <a:r>
              <a:rPr lang="en-US" altLang="ko-KR" dirty="0"/>
              <a:t>understand digital system structures and their </a:t>
            </a:r>
            <a:r>
              <a:rPr lang="en-US" altLang="ko-KR" dirty="0" smtClean="0"/>
              <a:t>operations</a:t>
            </a:r>
          </a:p>
          <a:p>
            <a:r>
              <a:rPr lang="en-US" altLang="ko-KR" dirty="0" smtClean="0"/>
              <a:t>To </a:t>
            </a:r>
            <a:r>
              <a:rPr lang="en-US" altLang="ko-KR" dirty="0"/>
              <a:t>understand how to use the microprocessor for applications </a:t>
            </a:r>
          </a:p>
          <a:p>
            <a:r>
              <a:rPr lang="en-US" altLang="ko-KR" dirty="0"/>
              <a:t>To understand how to optimize software/hardware </a:t>
            </a:r>
          </a:p>
          <a:p>
            <a:r>
              <a:rPr lang="en-US" altLang="ko-KR" dirty="0"/>
              <a:t>To debug digital systems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Goal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196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John L. Hennessy and David A. Patterson, Computer Organization and Design : The Hardware/Software Interface, Elsevier/Morgan Kaufmann Publishers,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Textbook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48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Implementation of a simple processor using Verilog HDL</a:t>
            </a:r>
          </a:p>
          <a:p>
            <a:pPr lvl="1"/>
            <a:r>
              <a:rPr lang="en-US" altLang="ko-KR" dirty="0"/>
              <a:t>Implementation of a superscalar </a:t>
            </a:r>
            <a:r>
              <a:rPr lang="en-US" altLang="ko-KR" dirty="0" smtClean="0"/>
              <a:t>processor</a:t>
            </a:r>
          </a:p>
          <a:p>
            <a:r>
              <a:rPr lang="en-US" altLang="ko-KR" dirty="0" smtClean="0"/>
              <a:t>Implementation of a simple hardware subsystem using C</a:t>
            </a:r>
          </a:p>
          <a:p>
            <a:pPr lvl="1"/>
            <a:r>
              <a:rPr lang="en-US" altLang="ko-KR" dirty="0" smtClean="0"/>
              <a:t>Implementation of a </a:t>
            </a:r>
            <a:r>
              <a:rPr lang="en-US" altLang="ko-KR" dirty="0" err="1" smtClean="0"/>
              <a:t>prefetcher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SimpleScalar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Details will be given after mid exam.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Term Project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87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ko-KR" dirty="0"/>
              <a:t>Project </a:t>
            </a:r>
            <a:r>
              <a:rPr lang="en-US" altLang="ko-KR" dirty="0" smtClean="0"/>
              <a:t>(15%)</a:t>
            </a:r>
            <a:endParaRPr lang="en-US" altLang="ko-KR" dirty="0"/>
          </a:p>
          <a:p>
            <a:r>
              <a:rPr lang="en-US" altLang="ko-KR" dirty="0" smtClean="0"/>
              <a:t>Mid </a:t>
            </a:r>
            <a:r>
              <a:rPr lang="en-US" altLang="ko-KR" dirty="0"/>
              <a:t>Exam (</a:t>
            </a:r>
            <a:r>
              <a:rPr lang="en-US" altLang="ko-KR" dirty="0" smtClean="0"/>
              <a:t>35%)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dirty="0" smtClean="0"/>
              <a:t>Apr. 17 ~ Apr. 21</a:t>
            </a:r>
            <a:endParaRPr lang="en-US" altLang="ko-KR" dirty="0"/>
          </a:p>
          <a:p>
            <a:r>
              <a:rPr lang="en-US" altLang="ko-KR" dirty="0"/>
              <a:t>Final Exam (</a:t>
            </a:r>
            <a:r>
              <a:rPr lang="en-US" altLang="ko-KR" dirty="0" smtClean="0"/>
              <a:t>35%)</a:t>
            </a:r>
          </a:p>
          <a:p>
            <a:pPr lvl="1"/>
            <a:r>
              <a:rPr lang="en-US" altLang="ko-KR" dirty="0" smtClean="0"/>
              <a:t>Jun. 15 ~ Jun. 21</a:t>
            </a:r>
            <a:endParaRPr lang="en-US" altLang="ko-KR" dirty="0"/>
          </a:p>
          <a:p>
            <a:r>
              <a:rPr lang="en-US" altLang="ko-KR" dirty="0"/>
              <a:t>Attendance/Involvements (</a:t>
            </a:r>
            <a:r>
              <a:rPr lang="en-US" altLang="ko-KR" dirty="0" smtClean="0"/>
              <a:t>15%)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Grading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F2D-D360-439B-9257-A5636D3F00A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45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16257</TotalTime>
  <Words>225</Words>
  <Application>Microsoft Office PowerPoint</Application>
  <PresentationFormat>화면 슬라이드 쇼(4:3)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Times New Roman</vt:lpstr>
      <vt:lpstr>Wingdings</vt:lpstr>
      <vt:lpstr>Office 테마</vt:lpstr>
      <vt:lpstr>Introduction</vt:lpstr>
      <vt:lpstr>Contact Information</vt:lpstr>
      <vt:lpstr>Overview</vt:lpstr>
      <vt:lpstr>Goal</vt:lpstr>
      <vt:lpstr>Textbook</vt:lpstr>
      <vt:lpstr>Term Project</vt:lpstr>
      <vt:lpstr>Grading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Paik</dc:creator>
  <cp:lastModifiedBy>김민성</cp:lastModifiedBy>
  <cp:revision>348</cp:revision>
  <cp:lastPrinted>2016-01-18T09:24:16Z</cp:lastPrinted>
  <dcterms:created xsi:type="dcterms:W3CDTF">2015-03-25T07:39:32Z</dcterms:created>
  <dcterms:modified xsi:type="dcterms:W3CDTF">2017-04-13T00:46:47Z</dcterms:modified>
</cp:coreProperties>
</file>